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66" r:id="rId2"/>
    <p:sldId id="257" r:id="rId3"/>
    <p:sldId id="258" r:id="rId4"/>
    <p:sldId id="259" r:id="rId5"/>
    <p:sldId id="260" r:id="rId6"/>
    <p:sldId id="261" r:id="rId7"/>
    <p:sldId id="262" r:id="rId8"/>
    <p:sldId id="263" r:id="rId9"/>
    <p:sldId id="264" r:id="rId10"/>
    <p:sldId id="265" r:id="rId11"/>
  </p:sldIdLst>
  <p:sldSz cx="12192000" cy="6858000"/>
  <p:notesSz cx="6858000" cy="12192000"/>
  <p:embeddedFontLst>
    <p:embeddedFont>
      <p:font typeface="Nanum Myeongjo" panose="020B0604020202020204" charset="-127"/>
      <p:regular r:id="rId13"/>
    </p:embeddedFont>
    <p:embeddedFont>
      <p:font typeface="Bellota Text" panose="020B0604020202020204" charset="0"/>
      <p:regular r:id="rId14"/>
    </p:embeddedFont>
    <p:embeddedFont>
      <p:font typeface="Bellota Text Bold" panose="020B0604020202020204" charset="0"/>
      <p:regular r:id="rId1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523F"/>
    <a:srgbClr val="4D78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61C9B7-EC2D-46A8-90A7-67618D0BCADB}" v="1" dt="2026-10-22T04:49:58.8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762"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 Worthington" userId="60af4d559c798039" providerId="LiveId" clId="{FBC44475-5188-42D0-A34C-F08A82886C7B}"/>
    <pc:docChg chg="undo custSel addSld delSld modSld">
      <pc:chgData name="Linda Worthington" userId="60af4d559c798039" providerId="LiveId" clId="{FBC44475-5188-42D0-A34C-F08A82886C7B}" dt="2026-10-22T05:01:20.253" v="403" actId="6549"/>
      <pc:docMkLst>
        <pc:docMk/>
      </pc:docMkLst>
      <pc:sldChg chg="addSp modSp del mod">
        <pc:chgData name="Linda Worthington" userId="60af4d559c798039" providerId="LiveId" clId="{FBC44475-5188-42D0-A34C-F08A82886C7B}" dt="2026-10-22T04:50:43.748" v="128" actId="47"/>
        <pc:sldMkLst>
          <pc:docMk/>
          <pc:sldMk cId="0" sldId="256"/>
        </pc:sldMkLst>
        <pc:spChg chg="mod">
          <ac:chgData name="Linda Worthington" userId="60af4d559c798039" providerId="LiveId" clId="{FBC44475-5188-42D0-A34C-F08A82886C7B}" dt="2026-10-22T04:45:21.236" v="86" actId="113"/>
          <ac:spMkLst>
            <pc:docMk/>
            <pc:sldMk cId="0" sldId="256"/>
            <ac:spMk id="4" creationId="{00000000-0000-0000-0000-000000000000}"/>
          </ac:spMkLst>
        </pc:spChg>
        <pc:picChg chg="add mod">
          <ac:chgData name="Linda Worthington" userId="60af4d559c798039" providerId="LiveId" clId="{FBC44475-5188-42D0-A34C-F08A82886C7B}" dt="2026-10-22T04:46:11.342" v="104" actId="1076"/>
          <ac:picMkLst>
            <pc:docMk/>
            <pc:sldMk cId="0" sldId="256"/>
            <ac:picMk id="7" creationId="{773BCF19-B5C7-6B87-2FCD-3D2EC3AAD564}"/>
          </ac:picMkLst>
        </pc:picChg>
      </pc:sldChg>
      <pc:sldChg chg="modSp mod">
        <pc:chgData name="Linda Worthington" userId="60af4d559c798039" providerId="LiveId" clId="{FBC44475-5188-42D0-A34C-F08A82886C7B}" dt="2026-10-22T04:57:13.334" v="254" actId="6549"/>
        <pc:sldMkLst>
          <pc:docMk/>
          <pc:sldMk cId="0" sldId="257"/>
        </pc:sldMkLst>
        <pc:spChg chg="mod">
          <ac:chgData name="Linda Worthington" userId="60af4d559c798039" providerId="LiveId" clId="{FBC44475-5188-42D0-A34C-F08A82886C7B}" dt="2026-10-22T04:40:51.036" v="6" actId="207"/>
          <ac:spMkLst>
            <pc:docMk/>
            <pc:sldMk cId="0" sldId="257"/>
            <ac:spMk id="2" creationId="{00000000-0000-0000-0000-000000000000}"/>
          </ac:spMkLst>
        </pc:spChg>
        <pc:spChg chg="mod">
          <ac:chgData name="Linda Worthington" userId="60af4d559c798039" providerId="LiveId" clId="{FBC44475-5188-42D0-A34C-F08A82886C7B}" dt="2026-10-22T04:42:38.305" v="27" actId="113"/>
          <ac:spMkLst>
            <pc:docMk/>
            <pc:sldMk cId="0" sldId="257"/>
            <ac:spMk id="3" creationId="{00000000-0000-0000-0000-000000000000}"/>
          </ac:spMkLst>
        </pc:spChg>
        <pc:spChg chg="mod">
          <ac:chgData name="Linda Worthington" userId="60af4d559c798039" providerId="LiveId" clId="{FBC44475-5188-42D0-A34C-F08A82886C7B}" dt="2026-10-22T04:57:13.334" v="254" actId="6549"/>
          <ac:spMkLst>
            <pc:docMk/>
            <pc:sldMk cId="0" sldId="257"/>
            <ac:spMk id="6" creationId="{00000000-0000-0000-0000-000000000000}"/>
          </ac:spMkLst>
        </pc:spChg>
        <pc:spChg chg="mod">
          <ac:chgData name="Linda Worthington" userId="60af4d559c798039" providerId="LiveId" clId="{FBC44475-5188-42D0-A34C-F08A82886C7B}" dt="2026-10-22T04:51:51.480" v="130" actId="207"/>
          <ac:spMkLst>
            <pc:docMk/>
            <pc:sldMk cId="0" sldId="257"/>
            <ac:spMk id="7" creationId="{00000000-0000-0000-0000-000000000000}"/>
          </ac:spMkLst>
        </pc:spChg>
        <pc:spChg chg="mod">
          <ac:chgData name="Linda Worthington" userId="60af4d559c798039" providerId="LiveId" clId="{FBC44475-5188-42D0-A34C-F08A82886C7B}" dt="2026-10-22T04:42:13.296" v="23" actId="207"/>
          <ac:spMkLst>
            <pc:docMk/>
            <pc:sldMk cId="0" sldId="257"/>
            <ac:spMk id="8" creationId="{00000000-0000-0000-0000-000000000000}"/>
          </ac:spMkLst>
        </pc:spChg>
        <pc:spChg chg="mod">
          <ac:chgData name="Linda Worthington" userId="60af4d559c798039" providerId="LiveId" clId="{FBC44475-5188-42D0-A34C-F08A82886C7B}" dt="2026-10-22T04:53:18.960" v="143" actId="207"/>
          <ac:spMkLst>
            <pc:docMk/>
            <pc:sldMk cId="0" sldId="257"/>
            <ac:spMk id="9" creationId="{00000000-0000-0000-0000-000000000000}"/>
          </ac:spMkLst>
        </pc:spChg>
      </pc:sldChg>
      <pc:sldChg chg="modSp mod">
        <pc:chgData name="Linda Worthington" userId="60af4d559c798039" providerId="LiveId" clId="{FBC44475-5188-42D0-A34C-F08A82886C7B}" dt="2026-10-22T05:00:33.083" v="397" actId="207"/>
        <pc:sldMkLst>
          <pc:docMk/>
          <pc:sldMk cId="0" sldId="258"/>
        </pc:sldMkLst>
        <pc:spChg chg="mod">
          <ac:chgData name="Linda Worthington" userId="60af4d559c798039" providerId="LiveId" clId="{FBC44475-5188-42D0-A34C-F08A82886C7B}" dt="2026-10-22T04:40:57.546" v="7" actId="207"/>
          <ac:spMkLst>
            <pc:docMk/>
            <pc:sldMk cId="0" sldId="258"/>
            <ac:spMk id="2" creationId="{00000000-0000-0000-0000-000000000000}"/>
          </ac:spMkLst>
        </pc:spChg>
        <pc:spChg chg="mod">
          <ac:chgData name="Linda Worthington" userId="60af4d559c798039" providerId="LiveId" clId="{FBC44475-5188-42D0-A34C-F08A82886C7B}" dt="2026-10-22T04:57:50.705" v="258" actId="27107"/>
          <ac:spMkLst>
            <pc:docMk/>
            <pc:sldMk cId="0" sldId="258"/>
            <ac:spMk id="3" creationId="{00000000-0000-0000-0000-000000000000}"/>
          </ac:spMkLst>
        </pc:spChg>
        <pc:spChg chg="mod">
          <ac:chgData name="Linda Worthington" userId="60af4d559c798039" providerId="LiveId" clId="{FBC44475-5188-42D0-A34C-F08A82886C7B}" dt="2026-10-22T04:51:59.124" v="131" actId="207"/>
          <ac:spMkLst>
            <pc:docMk/>
            <pc:sldMk cId="0" sldId="258"/>
            <ac:spMk id="5" creationId="{00000000-0000-0000-0000-000000000000}"/>
          </ac:spMkLst>
        </pc:spChg>
        <pc:spChg chg="mod">
          <ac:chgData name="Linda Worthington" userId="60af4d559c798039" providerId="LiveId" clId="{FBC44475-5188-42D0-A34C-F08A82886C7B}" dt="2026-10-22T04:42:25.264" v="25" actId="207"/>
          <ac:spMkLst>
            <pc:docMk/>
            <pc:sldMk cId="0" sldId="258"/>
            <ac:spMk id="6" creationId="{00000000-0000-0000-0000-000000000000}"/>
          </ac:spMkLst>
        </pc:spChg>
        <pc:spChg chg="mod">
          <ac:chgData name="Linda Worthington" userId="60af4d559c798039" providerId="LiveId" clId="{FBC44475-5188-42D0-A34C-F08A82886C7B}" dt="2026-10-22T04:53:28.307" v="144" actId="207"/>
          <ac:spMkLst>
            <pc:docMk/>
            <pc:sldMk cId="0" sldId="258"/>
            <ac:spMk id="7" creationId="{00000000-0000-0000-0000-000000000000}"/>
          </ac:spMkLst>
        </pc:spChg>
        <pc:graphicFrameChg chg="modGraphic">
          <ac:chgData name="Linda Worthington" userId="60af4d559c798039" providerId="LiveId" clId="{FBC44475-5188-42D0-A34C-F08A82886C7B}" dt="2026-10-22T05:00:33.083" v="397" actId="207"/>
          <ac:graphicFrameMkLst>
            <pc:docMk/>
            <pc:sldMk cId="0" sldId="258"/>
            <ac:graphicFrameMk id="4" creationId="{00000000-0000-0000-0000-000000000000}"/>
          </ac:graphicFrameMkLst>
        </pc:graphicFrameChg>
      </pc:sldChg>
      <pc:sldChg chg="modSp mod">
        <pc:chgData name="Linda Worthington" userId="60af4d559c798039" providerId="LiveId" clId="{FBC44475-5188-42D0-A34C-F08A82886C7B}" dt="2026-10-22T04:58:24.517" v="274" actId="1035"/>
        <pc:sldMkLst>
          <pc:docMk/>
          <pc:sldMk cId="0" sldId="259"/>
        </pc:sldMkLst>
        <pc:spChg chg="mod">
          <ac:chgData name="Linda Worthington" userId="60af4d559c798039" providerId="LiveId" clId="{FBC44475-5188-42D0-A34C-F08A82886C7B}" dt="2026-10-22T04:41:02.186" v="8" actId="207"/>
          <ac:spMkLst>
            <pc:docMk/>
            <pc:sldMk cId="0" sldId="259"/>
            <ac:spMk id="2" creationId="{00000000-0000-0000-0000-000000000000}"/>
          </ac:spMkLst>
        </pc:spChg>
        <pc:spChg chg="mod">
          <ac:chgData name="Linda Worthington" userId="60af4d559c798039" providerId="LiveId" clId="{FBC44475-5188-42D0-A34C-F08A82886C7B}" dt="2026-10-22T04:57:58.099" v="259" actId="20577"/>
          <ac:spMkLst>
            <pc:docMk/>
            <pc:sldMk cId="0" sldId="259"/>
            <ac:spMk id="3" creationId="{00000000-0000-0000-0000-000000000000}"/>
          </ac:spMkLst>
        </pc:spChg>
        <pc:spChg chg="mod">
          <ac:chgData name="Linda Worthington" userId="60af4d559c798039" providerId="LiveId" clId="{FBC44475-5188-42D0-A34C-F08A82886C7B}" dt="2026-10-22T04:49:58.914" v="107" actId="27636"/>
          <ac:spMkLst>
            <pc:docMk/>
            <pc:sldMk cId="0" sldId="259"/>
            <ac:spMk id="4" creationId="{00000000-0000-0000-0000-000000000000}"/>
          </ac:spMkLst>
        </pc:spChg>
        <pc:spChg chg="mod">
          <ac:chgData name="Linda Worthington" userId="60af4d559c798039" providerId="LiveId" clId="{FBC44475-5188-42D0-A34C-F08A82886C7B}" dt="2026-10-22T04:44:05.136" v="54" actId="1036"/>
          <ac:spMkLst>
            <pc:docMk/>
            <pc:sldMk cId="0" sldId="259"/>
            <ac:spMk id="5" creationId="{00000000-0000-0000-0000-000000000000}"/>
          </ac:spMkLst>
        </pc:spChg>
        <pc:spChg chg="mod">
          <ac:chgData name="Linda Worthington" userId="60af4d559c798039" providerId="LiveId" clId="{FBC44475-5188-42D0-A34C-F08A82886C7B}" dt="2026-10-22T04:44:05.136" v="54" actId="1036"/>
          <ac:spMkLst>
            <pc:docMk/>
            <pc:sldMk cId="0" sldId="259"/>
            <ac:spMk id="6" creationId="{00000000-0000-0000-0000-000000000000}"/>
          </ac:spMkLst>
        </pc:spChg>
        <pc:spChg chg="mod">
          <ac:chgData name="Linda Worthington" userId="60af4d559c798039" providerId="LiveId" clId="{FBC44475-5188-42D0-A34C-F08A82886C7B}" dt="2026-10-22T04:44:10.523" v="59" actId="1036"/>
          <ac:spMkLst>
            <pc:docMk/>
            <pc:sldMk cId="0" sldId="259"/>
            <ac:spMk id="7" creationId="{00000000-0000-0000-0000-000000000000}"/>
          </ac:spMkLst>
        </pc:spChg>
        <pc:spChg chg="mod">
          <ac:chgData name="Linda Worthington" userId="60af4d559c798039" providerId="LiveId" clId="{FBC44475-5188-42D0-A34C-F08A82886C7B}" dt="2026-10-22T04:58:20.580" v="272" actId="1035"/>
          <ac:spMkLst>
            <pc:docMk/>
            <pc:sldMk cId="0" sldId="259"/>
            <ac:spMk id="9" creationId="{00000000-0000-0000-0000-000000000000}"/>
          </ac:spMkLst>
        </pc:spChg>
        <pc:spChg chg="mod">
          <ac:chgData name="Linda Worthington" userId="60af4d559c798039" providerId="LiveId" clId="{FBC44475-5188-42D0-A34C-F08A82886C7B}" dt="2026-10-22T04:58:24.517" v="274" actId="1035"/>
          <ac:spMkLst>
            <pc:docMk/>
            <pc:sldMk cId="0" sldId="259"/>
            <ac:spMk id="10" creationId="{00000000-0000-0000-0000-000000000000}"/>
          </ac:spMkLst>
        </pc:spChg>
        <pc:spChg chg="mod">
          <ac:chgData name="Linda Worthington" userId="60af4d559c798039" providerId="LiveId" clId="{FBC44475-5188-42D0-A34C-F08A82886C7B}" dt="2026-10-22T04:58:13.016" v="265" actId="1035"/>
          <ac:spMkLst>
            <pc:docMk/>
            <pc:sldMk cId="0" sldId="259"/>
            <ac:spMk id="13" creationId="{00000000-0000-0000-0000-000000000000}"/>
          </ac:spMkLst>
        </pc:spChg>
        <pc:spChg chg="mod">
          <ac:chgData name="Linda Worthington" userId="60af4d559c798039" providerId="LiveId" clId="{FBC44475-5188-42D0-A34C-F08A82886C7B}" dt="2026-10-22T04:52:03.510" v="132" actId="207"/>
          <ac:spMkLst>
            <pc:docMk/>
            <pc:sldMk cId="0" sldId="259"/>
            <ac:spMk id="14" creationId="{00000000-0000-0000-0000-000000000000}"/>
          </ac:spMkLst>
        </pc:spChg>
        <pc:spChg chg="mod">
          <ac:chgData name="Linda Worthington" userId="60af4d559c798039" providerId="LiveId" clId="{FBC44475-5188-42D0-A34C-F08A82886C7B}" dt="2026-10-22T04:43:44.218" v="34" actId="207"/>
          <ac:spMkLst>
            <pc:docMk/>
            <pc:sldMk cId="0" sldId="259"/>
            <ac:spMk id="15" creationId="{00000000-0000-0000-0000-000000000000}"/>
          </ac:spMkLst>
        </pc:spChg>
      </pc:sldChg>
      <pc:sldChg chg="modSp mod">
        <pc:chgData name="Linda Worthington" userId="60af4d559c798039" providerId="LiveId" clId="{FBC44475-5188-42D0-A34C-F08A82886C7B}" dt="2026-10-22T05:01:20.253" v="403" actId="6549"/>
        <pc:sldMkLst>
          <pc:docMk/>
          <pc:sldMk cId="0" sldId="260"/>
        </pc:sldMkLst>
        <pc:spChg chg="mod">
          <ac:chgData name="Linda Worthington" userId="60af4d559c798039" providerId="LiveId" clId="{FBC44475-5188-42D0-A34C-F08A82886C7B}" dt="2026-10-22T04:41:06.993" v="9" actId="207"/>
          <ac:spMkLst>
            <pc:docMk/>
            <pc:sldMk cId="0" sldId="260"/>
            <ac:spMk id="2" creationId="{00000000-0000-0000-0000-000000000000}"/>
          </ac:spMkLst>
        </pc:spChg>
        <pc:spChg chg="mod">
          <ac:chgData name="Linda Worthington" userId="60af4d559c798039" providerId="LiveId" clId="{FBC44475-5188-42D0-A34C-F08A82886C7B}" dt="2026-10-22T04:54:38.878" v="152" actId="27636"/>
          <ac:spMkLst>
            <pc:docMk/>
            <pc:sldMk cId="0" sldId="260"/>
            <ac:spMk id="3" creationId="{00000000-0000-0000-0000-000000000000}"/>
          </ac:spMkLst>
        </pc:spChg>
        <pc:spChg chg="mod">
          <ac:chgData name="Linda Worthington" userId="60af4d559c798039" providerId="LiveId" clId="{FBC44475-5188-42D0-A34C-F08A82886C7B}" dt="2026-10-22T04:54:47.835" v="174" actId="1036"/>
          <ac:spMkLst>
            <pc:docMk/>
            <pc:sldMk cId="0" sldId="260"/>
            <ac:spMk id="4" creationId="{00000000-0000-0000-0000-000000000000}"/>
          </ac:spMkLst>
        </pc:spChg>
        <pc:spChg chg="mod">
          <ac:chgData name="Linda Worthington" userId="60af4d559c798039" providerId="LiveId" clId="{FBC44475-5188-42D0-A34C-F08A82886C7B}" dt="2026-10-22T05:01:20.253" v="403" actId="6549"/>
          <ac:spMkLst>
            <pc:docMk/>
            <pc:sldMk cId="0" sldId="260"/>
            <ac:spMk id="6" creationId="{00000000-0000-0000-0000-000000000000}"/>
          </ac:spMkLst>
        </pc:spChg>
        <pc:spChg chg="mod">
          <ac:chgData name="Linda Worthington" userId="60af4d559c798039" providerId="LiveId" clId="{FBC44475-5188-42D0-A34C-F08A82886C7B}" dt="2026-10-22T04:52:07.529" v="133" actId="207"/>
          <ac:spMkLst>
            <pc:docMk/>
            <pc:sldMk cId="0" sldId="260"/>
            <ac:spMk id="11" creationId="{00000000-0000-0000-0000-000000000000}"/>
          </ac:spMkLst>
        </pc:spChg>
        <pc:spChg chg="mod">
          <ac:chgData name="Linda Worthington" userId="60af4d559c798039" providerId="LiveId" clId="{FBC44475-5188-42D0-A34C-F08A82886C7B}" dt="2026-10-22T04:52:16.728" v="134" actId="207"/>
          <ac:spMkLst>
            <pc:docMk/>
            <pc:sldMk cId="0" sldId="260"/>
            <ac:spMk id="12" creationId="{00000000-0000-0000-0000-000000000000}"/>
          </ac:spMkLst>
        </pc:spChg>
        <pc:spChg chg="mod">
          <ac:chgData name="Linda Worthington" userId="60af4d559c798039" providerId="LiveId" clId="{FBC44475-5188-42D0-A34C-F08A82886C7B}" dt="2026-10-22T04:53:07.717" v="142" actId="207"/>
          <ac:spMkLst>
            <pc:docMk/>
            <pc:sldMk cId="0" sldId="260"/>
            <ac:spMk id="13" creationId="{00000000-0000-0000-0000-000000000000}"/>
          </ac:spMkLst>
        </pc:spChg>
      </pc:sldChg>
      <pc:sldChg chg="modSp mod">
        <pc:chgData name="Linda Worthington" userId="60af4d559c798039" providerId="LiveId" clId="{FBC44475-5188-42D0-A34C-F08A82886C7B}" dt="2026-10-22T04:58:46.285" v="280" actId="6549"/>
        <pc:sldMkLst>
          <pc:docMk/>
          <pc:sldMk cId="0" sldId="261"/>
        </pc:sldMkLst>
        <pc:spChg chg="mod">
          <ac:chgData name="Linda Worthington" userId="60af4d559c798039" providerId="LiveId" clId="{FBC44475-5188-42D0-A34C-F08A82886C7B}" dt="2026-10-22T04:41:12.425" v="10" actId="207"/>
          <ac:spMkLst>
            <pc:docMk/>
            <pc:sldMk cId="0" sldId="261"/>
            <ac:spMk id="2" creationId="{00000000-0000-0000-0000-000000000000}"/>
          </ac:spMkLst>
        </pc:spChg>
        <pc:spChg chg="mod">
          <ac:chgData name="Linda Worthington" userId="60af4d559c798039" providerId="LiveId" clId="{FBC44475-5188-42D0-A34C-F08A82886C7B}" dt="2026-10-22T04:58:46.285" v="280" actId="6549"/>
          <ac:spMkLst>
            <pc:docMk/>
            <pc:sldMk cId="0" sldId="261"/>
            <ac:spMk id="3" creationId="{00000000-0000-0000-0000-000000000000}"/>
          </ac:spMkLst>
        </pc:spChg>
        <pc:spChg chg="mod">
          <ac:chgData name="Linda Worthington" userId="60af4d559c798039" providerId="LiveId" clId="{FBC44475-5188-42D0-A34C-F08A82886C7B}" dt="2026-10-22T04:52:21.844" v="135" actId="207"/>
          <ac:spMkLst>
            <pc:docMk/>
            <pc:sldMk cId="0" sldId="261"/>
            <ac:spMk id="12" creationId="{00000000-0000-0000-0000-000000000000}"/>
          </ac:spMkLst>
        </pc:spChg>
        <pc:spChg chg="mod">
          <ac:chgData name="Linda Worthington" userId="60af4d559c798039" providerId="LiveId" clId="{FBC44475-5188-42D0-A34C-F08A82886C7B}" dt="2026-10-22T04:52:25.772" v="136" actId="207"/>
          <ac:spMkLst>
            <pc:docMk/>
            <pc:sldMk cId="0" sldId="261"/>
            <ac:spMk id="13" creationId="{00000000-0000-0000-0000-000000000000}"/>
          </ac:spMkLst>
        </pc:spChg>
        <pc:spChg chg="mod">
          <ac:chgData name="Linda Worthington" userId="60af4d559c798039" providerId="LiveId" clId="{FBC44475-5188-42D0-A34C-F08A82886C7B}" dt="2026-10-22T04:53:01.840" v="141" actId="207"/>
          <ac:spMkLst>
            <pc:docMk/>
            <pc:sldMk cId="0" sldId="261"/>
            <ac:spMk id="14" creationId="{00000000-0000-0000-0000-000000000000}"/>
          </ac:spMkLst>
        </pc:spChg>
      </pc:sldChg>
      <pc:sldChg chg="modSp mod">
        <pc:chgData name="Linda Worthington" userId="60af4d559c798039" providerId="LiveId" clId="{FBC44475-5188-42D0-A34C-F08A82886C7B}" dt="2026-10-22T04:59:27.105" v="375" actId="6549"/>
        <pc:sldMkLst>
          <pc:docMk/>
          <pc:sldMk cId="0" sldId="262"/>
        </pc:sldMkLst>
        <pc:spChg chg="mod">
          <ac:chgData name="Linda Worthington" userId="60af4d559c798039" providerId="LiveId" clId="{FBC44475-5188-42D0-A34C-F08A82886C7B}" dt="2026-10-22T04:41:17.078" v="11" actId="207"/>
          <ac:spMkLst>
            <pc:docMk/>
            <pc:sldMk cId="0" sldId="262"/>
            <ac:spMk id="3" creationId="{00000000-0000-0000-0000-000000000000}"/>
          </ac:spMkLst>
        </pc:spChg>
        <pc:spChg chg="mod">
          <ac:chgData name="Linda Worthington" userId="60af4d559c798039" providerId="LiveId" clId="{FBC44475-5188-42D0-A34C-F08A82886C7B}" dt="2026-10-22T04:55:01.064" v="176" actId="113"/>
          <ac:spMkLst>
            <pc:docMk/>
            <pc:sldMk cId="0" sldId="262"/>
            <ac:spMk id="4" creationId="{00000000-0000-0000-0000-000000000000}"/>
          </ac:spMkLst>
        </pc:spChg>
        <pc:spChg chg="mod">
          <ac:chgData name="Linda Worthington" userId="60af4d559c798039" providerId="LiveId" clId="{FBC44475-5188-42D0-A34C-F08A82886C7B}" dt="2026-10-22T04:59:18.088" v="368" actId="6549"/>
          <ac:spMkLst>
            <pc:docMk/>
            <pc:sldMk cId="0" sldId="262"/>
            <ac:spMk id="5" creationId="{00000000-0000-0000-0000-000000000000}"/>
          </ac:spMkLst>
        </pc:spChg>
        <pc:spChg chg="mod">
          <ac:chgData name="Linda Worthington" userId="60af4d559c798039" providerId="LiveId" clId="{FBC44475-5188-42D0-A34C-F08A82886C7B}" dt="2026-10-22T04:59:20.965" v="369" actId="20577"/>
          <ac:spMkLst>
            <pc:docMk/>
            <pc:sldMk cId="0" sldId="262"/>
            <ac:spMk id="6" creationId="{00000000-0000-0000-0000-000000000000}"/>
          </ac:spMkLst>
        </pc:spChg>
        <pc:spChg chg="mod">
          <ac:chgData name="Linda Worthington" userId="60af4d559c798039" providerId="LiveId" clId="{FBC44475-5188-42D0-A34C-F08A82886C7B}" dt="2026-10-22T04:59:27.105" v="375" actId="6549"/>
          <ac:spMkLst>
            <pc:docMk/>
            <pc:sldMk cId="0" sldId="262"/>
            <ac:spMk id="8" creationId="{00000000-0000-0000-0000-000000000000}"/>
          </ac:spMkLst>
        </pc:spChg>
        <pc:spChg chg="mod">
          <ac:chgData name="Linda Worthington" userId="60af4d559c798039" providerId="LiveId" clId="{FBC44475-5188-42D0-A34C-F08A82886C7B}" dt="2026-10-22T04:52:30.953" v="137" actId="207"/>
          <ac:spMkLst>
            <pc:docMk/>
            <pc:sldMk cId="0" sldId="262"/>
            <ac:spMk id="12" creationId="{00000000-0000-0000-0000-000000000000}"/>
          </ac:spMkLst>
        </pc:spChg>
        <pc:spChg chg="mod">
          <ac:chgData name="Linda Worthington" userId="60af4d559c798039" providerId="LiveId" clId="{FBC44475-5188-42D0-A34C-F08A82886C7B}" dt="2026-10-22T04:59:11.629" v="362" actId="1038"/>
          <ac:spMkLst>
            <pc:docMk/>
            <pc:sldMk cId="0" sldId="262"/>
            <ac:spMk id="13" creationId="{00000000-0000-0000-0000-000000000000}"/>
          </ac:spMkLst>
        </pc:spChg>
        <pc:spChg chg="mod">
          <ac:chgData name="Linda Worthington" userId="60af4d559c798039" providerId="LiveId" clId="{FBC44475-5188-42D0-A34C-F08A82886C7B}" dt="2026-10-22T04:52:39.097" v="138" actId="207"/>
          <ac:spMkLst>
            <pc:docMk/>
            <pc:sldMk cId="0" sldId="262"/>
            <ac:spMk id="14" creationId="{00000000-0000-0000-0000-000000000000}"/>
          </ac:spMkLst>
        </pc:spChg>
      </pc:sldChg>
      <pc:sldChg chg="modSp mod">
        <pc:chgData name="Linda Worthington" userId="60af4d559c798039" providerId="LiveId" clId="{FBC44475-5188-42D0-A34C-F08A82886C7B}" dt="2026-10-22T04:59:46.500" v="387" actId="6549"/>
        <pc:sldMkLst>
          <pc:docMk/>
          <pc:sldMk cId="0" sldId="263"/>
        </pc:sldMkLst>
        <pc:spChg chg="mod">
          <ac:chgData name="Linda Worthington" userId="60af4d559c798039" providerId="LiveId" clId="{FBC44475-5188-42D0-A34C-F08A82886C7B}" dt="2026-10-22T04:41:20.980" v="12" actId="207"/>
          <ac:spMkLst>
            <pc:docMk/>
            <pc:sldMk cId="0" sldId="263"/>
            <ac:spMk id="2" creationId="{00000000-0000-0000-0000-000000000000}"/>
          </ac:spMkLst>
        </pc:spChg>
        <pc:spChg chg="mod">
          <ac:chgData name="Linda Worthington" userId="60af4d559c798039" providerId="LiveId" clId="{FBC44475-5188-42D0-A34C-F08A82886C7B}" dt="2026-10-22T04:55:23.401" v="206" actId="20577"/>
          <ac:spMkLst>
            <pc:docMk/>
            <pc:sldMk cId="0" sldId="263"/>
            <ac:spMk id="3" creationId="{00000000-0000-0000-0000-000000000000}"/>
          </ac:spMkLst>
        </pc:spChg>
        <pc:spChg chg="mod">
          <ac:chgData name="Linda Worthington" userId="60af4d559c798039" providerId="LiveId" clId="{FBC44475-5188-42D0-A34C-F08A82886C7B}" dt="2026-10-22T04:49:58.942" v="110" actId="27636"/>
          <ac:spMkLst>
            <pc:docMk/>
            <pc:sldMk cId="0" sldId="263"/>
            <ac:spMk id="4" creationId="{00000000-0000-0000-0000-000000000000}"/>
          </ac:spMkLst>
        </pc:spChg>
        <pc:spChg chg="mod">
          <ac:chgData name="Linda Worthington" userId="60af4d559c798039" providerId="LiveId" clId="{FBC44475-5188-42D0-A34C-F08A82886C7B}" dt="2026-10-22T04:59:39.855" v="381" actId="6549"/>
          <ac:spMkLst>
            <pc:docMk/>
            <pc:sldMk cId="0" sldId="263"/>
            <ac:spMk id="5" creationId="{00000000-0000-0000-0000-000000000000}"/>
          </ac:spMkLst>
        </pc:spChg>
        <pc:spChg chg="mod">
          <ac:chgData name="Linda Worthington" userId="60af4d559c798039" providerId="LiveId" clId="{FBC44475-5188-42D0-A34C-F08A82886C7B}" dt="2026-10-22T04:49:58.942" v="111" actId="27636"/>
          <ac:spMkLst>
            <pc:docMk/>
            <pc:sldMk cId="0" sldId="263"/>
            <ac:spMk id="6" creationId="{00000000-0000-0000-0000-000000000000}"/>
          </ac:spMkLst>
        </pc:spChg>
        <pc:spChg chg="mod">
          <ac:chgData name="Linda Worthington" userId="60af4d559c798039" providerId="LiveId" clId="{FBC44475-5188-42D0-A34C-F08A82886C7B}" dt="2026-10-22T04:59:46.500" v="387" actId="6549"/>
          <ac:spMkLst>
            <pc:docMk/>
            <pc:sldMk cId="0" sldId="263"/>
            <ac:spMk id="7" creationId="{00000000-0000-0000-0000-000000000000}"/>
          </ac:spMkLst>
        </pc:spChg>
        <pc:spChg chg="mod">
          <ac:chgData name="Linda Worthington" userId="60af4d559c798039" providerId="LiveId" clId="{FBC44475-5188-42D0-A34C-F08A82886C7B}" dt="2026-10-22T04:52:50.126" v="139" actId="207"/>
          <ac:spMkLst>
            <pc:docMk/>
            <pc:sldMk cId="0" sldId="263"/>
            <ac:spMk id="9" creationId="{00000000-0000-0000-0000-000000000000}"/>
          </ac:spMkLst>
        </pc:spChg>
        <pc:spChg chg="mod">
          <ac:chgData name="Linda Worthington" userId="60af4d559c798039" providerId="LiveId" clId="{FBC44475-5188-42D0-A34C-F08A82886C7B}" dt="2026-10-22T04:52:54.421" v="140" actId="207"/>
          <ac:spMkLst>
            <pc:docMk/>
            <pc:sldMk cId="0" sldId="263"/>
            <ac:spMk id="10" creationId="{00000000-0000-0000-0000-000000000000}"/>
          </ac:spMkLst>
        </pc:spChg>
        <pc:spChg chg="mod">
          <ac:chgData name="Linda Worthington" userId="60af4d559c798039" providerId="LiveId" clId="{FBC44475-5188-42D0-A34C-F08A82886C7B}" dt="2026-10-22T04:52:54.421" v="140" actId="207"/>
          <ac:spMkLst>
            <pc:docMk/>
            <pc:sldMk cId="0" sldId="263"/>
            <ac:spMk id="11" creationId="{00000000-0000-0000-0000-000000000000}"/>
          </ac:spMkLst>
        </pc:spChg>
      </pc:sldChg>
      <pc:sldChg chg="modSp mod">
        <pc:chgData name="Linda Worthington" userId="60af4d559c798039" providerId="LiveId" clId="{FBC44475-5188-42D0-A34C-F08A82886C7B}" dt="2026-10-22T04:55:37.246" v="213" actId="1036"/>
        <pc:sldMkLst>
          <pc:docMk/>
          <pc:sldMk cId="0" sldId="264"/>
        </pc:sldMkLst>
        <pc:spChg chg="mod">
          <ac:chgData name="Linda Worthington" userId="60af4d559c798039" providerId="LiveId" clId="{FBC44475-5188-42D0-A34C-F08A82886C7B}" dt="2026-10-22T04:41:25.508" v="13" actId="207"/>
          <ac:spMkLst>
            <pc:docMk/>
            <pc:sldMk cId="0" sldId="264"/>
            <ac:spMk id="2" creationId="{00000000-0000-0000-0000-000000000000}"/>
          </ac:spMkLst>
        </pc:spChg>
        <pc:spChg chg="mod">
          <ac:chgData name="Linda Worthington" userId="60af4d559c798039" providerId="LiveId" clId="{FBC44475-5188-42D0-A34C-F08A82886C7B}" dt="2026-10-22T04:55:37.246" v="213" actId="1036"/>
          <ac:spMkLst>
            <pc:docMk/>
            <pc:sldMk cId="0" sldId="264"/>
            <ac:spMk id="3" creationId="{00000000-0000-0000-0000-000000000000}"/>
          </ac:spMkLst>
        </pc:spChg>
        <pc:spChg chg="mod">
          <ac:chgData name="Linda Worthington" userId="60af4d559c798039" providerId="LiveId" clId="{FBC44475-5188-42D0-A34C-F08A82886C7B}" dt="2026-10-22T04:49:58.952" v="113" actId="27636"/>
          <ac:spMkLst>
            <pc:docMk/>
            <pc:sldMk cId="0" sldId="264"/>
            <ac:spMk id="4" creationId="{00000000-0000-0000-0000-000000000000}"/>
          </ac:spMkLst>
        </pc:spChg>
        <pc:spChg chg="mod">
          <ac:chgData name="Linda Worthington" userId="60af4d559c798039" providerId="LiveId" clId="{FBC44475-5188-42D0-A34C-F08A82886C7B}" dt="2026-10-22T04:49:58.956" v="115" actId="27636"/>
          <ac:spMkLst>
            <pc:docMk/>
            <pc:sldMk cId="0" sldId="264"/>
            <ac:spMk id="6" creationId="{00000000-0000-0000-0000-000000000000}"/>
          </ac:spMkLst>
        </pc:spChg>
        <pc:spChg chg="mod">
          <ac:chgData name="Linda Worthington" userId="60af4d559c798039" providerId="LiveId" clId="{FBC44475-5188-42D0-A34C-F08A82886C7B}" dt="2026-10-22T04:49:58.954" v="114" actId="27636"/>
          <ac:spMkLst>
            <pc:docMk/>
            <pc:sldMk cId="0" sldId="264"/>
            <ac:spMk id="8" creationId="{00000000-0000-0000-0000-000000000000}"/>
          </ac:spMkLst>
        </pc:spChg>
        <pc:spChg chg="mod">
          <ac:chgData name="Linda Worthington" userId="60af4d559c798039" providerId="LiveId" clId="{FBC44475-5188-42D0-A34C-F08A82886C7B}" dt="2026-10-22T04:49:58.950" v="112" actId="27636"/>
          <ac:spMkLst>
            <pc:docMk/>
            <pc:sldMk cId="0" sldId="264"/>
            <ac:spMk id="10" creationId="{00000000-0000-0000-0000-000000000000}"/>
          </ac:spMkLst>
        </pc:spChg>
        <pc:spChg chg="mod">
          <ac:chgData name="Linda Worthington" userId="60af4d559c798039" providerId="LiveId" clId="{FBC44475-5188-42D0-A34C-F08A82886C7B}" dt="2026-10-22T04:53:53.326" v="146" actId="207"/>
          <ac:spMkLst>
            <pc:docMk/>
            <pc:sldMk cId="0" sldId="264"/>
            <ac:spMk id="16" creationId="{00000000-0000-0000-0000-000000000000}"/>
          </ac:spMkLst>
        </pc:spChg>
        <pc:spChg chg="mod">
          <ac:chgData name="Linda Worthington" userId="60af4d559c798039" providerId="LiveId" clId="{FBC44475-5188-42D0-A34C-F08A82886C7B}" dt="2026-10-22T04:53:50.984" v="145" actId="207"/>
          <ac:spMkLst>
            <pc:docMk/>
            <pc:sldMk cId="0" sldId="264"/>
            <ac:spMk id="17" creationId="{00000000-0000-0000-0000-000000000000}"/>
          </ac:spMkLst>
        </pc:spChg>
        <pc:spChg chg="mod">
          <ac:chgData name="Linda Worthington" userId="60af4d559c798039" providerId="LiveId" clId="{FBC44475-5188-42D0-A34C-F08A82886C7B}" dt="2026-10-22T04:53:50.984" v="145" actId="207"/>
          <ac:spMkLst>
            <pc:docMk/>
            <pc:sldMk cId="0" sldId="264"/>
            <ac:spMk id="18" creationId="{00000000-0000-0000-0000-000000000000}"/>
          </ac:spMkLst>
        </pc:spChg>
      </pc:sldChg>
      <pc:sldChg chg="addSp modSp mod">
        <pc:chgData name="Linda Worthington" userId="60af4d559c798039" providerId="LiveId" clId="{FBC44475-5188-42D0-A34C-F08A82886C7B}" dt="2026-10-22T05:00:19.265" v="396" actId="1038"/>
        <pc:sldMkLst>
          <pc:docMk/>
          <pc:sldMk cId="0" sldId="265"/>
        </pc:sldMkLst>
        <pc:spChg chg="mod">
          <ac:chgData name="Linda Worthington" userId="60af4d559c798039" providerId="LiveId" clId="{FBC44475-5188-42D0-A34C-F08A82886C7B}" dt="2026-10-22T04:41:30.190" v="14" actId="207"/>
          <ac:spMkLst>
            <pc:docMk/>
            <pc:sldMk cId="0" sldId="265"/>
            <ac:spMk id="2" creationId="{00000000-0000-0000-0000-000000000000}"/>
          </ac:spMkLst>
        </pc:spChg>
        <pc:spChg chg="mod">
          <ac:chgData name="Linda Worthington" userId="60af4d559c798039" providerId="LiveId" clId="{FBC44475-5188-42D0-A34C-F08A82886C7B}" dt="2026-10-22T04:56:42.778" v="248" actId="1036"/>
          <ac:spMkLst>
            <pc:docMk/>
            <pc:sldMk cId="0" sldId="265"/>
            <ac:spMk id="3" creationId="{00000000-0000-0000-0000-000000000000}"/>
          </ac:spMkLst>
        </pc:spChg>
        <pc:spChg chg="mod">
          <ac:chgData name="Linda Worthington" userId="60af4d559c798039" providerId="LiveId" clId="{FBC44475-5188-42D0-A34C-F08A82886C7B}" dt="2026-10-22T04:55:44.165" v="214" actId="20577"/>
          <ac:spMkLst>
            <pc:docMk/>
            <pc:sldMk cId="0" sldId="265"/>
            <ac:spMk id="5" creationId="{00000000-0000-0000-0000-000000000000}"/>
          </ac:spMkLst>
        </pc:spChg>
        <pc:spChg chg="mod">
          <ac:chgData name="Linda Worthington" userId="60af4d559c798039" providerId="LiveId" clId="{FBC44475-5188-42D0-A34C-F08A82886C7B}" dt="2026-10-22T04:54:10.304" v="149" actId="207"/>
          <ac:spMkLst>
            <pc:docMk/>
            <pc:sldMk cId="0" sldId="265"/>
            <ac:spMk id="7" creationId="{00000000-0000-0000-0000-000000000000}"/>
          </ac:spMkLst>
        </pc:spChg>
        <pc:spChg chg="mod">
          <ac:chgData name="Linda Worthington" userId="60af4d559c798039" providerId="LiveId" clId="{FBC44475-5188-42D0-A34C-F08A82886C7B}" dt="2026-10-22T04:54:17.042" v="150" actId="207"/>
          <ac:spMkLst>
            <pc:docMk/>
            <pc:sldMk cId="0" sldId="265"/>
            <ac:spMk id="8" creationId="{00000000-0000-0000-0000-000000000000}"/>
          </ac:spMkLst>
        </pc:spChg>
        <pc:picChg chg="add mod">
          <ac:chgData name="Linda Worthington" userId="60af4d559c798039" providerId="LiveId" clId="{FBC44475-5188-42D0-A34C-F08A82886C7B}" dt="2026-10-22T05:00:19.265" v="396" actId="1038"/>
          <ac:picMkLst>
            <pc:docMk/>
            <pc:sldMk cId="0" sldId="265"/>
            <ac:picMk id="11" creationId="{618DBB08-6052-97CD-ED77-41671184CF54}"/>
          </ac:picMkLst>
        </pc:picChg>
      </pc:sldChg>
      <pc:sldChg chg="addSp modSp add mod">
        <pc:chgData name="Linda Worthington" userId="60af4d559c798039" providerId="LiveId" clId="{FBC44475-5188-42D0-A34C-F08A82886C7B}" dt="2026-10-22T04:56:06.497" v="219" actId="1037"/>
        <pc:sldMkLst>
          <pc:docMk/>
          <pc:sldMk cId="0" sldId="266"/>
        </pc:sldMkLst>
        <pc:spChg chg="mod">
          <ac:chgData name="Linda Worthington" userId="60af4d559c798039" providerId="LiveId" clId="{FBC44475-5188-42D0-A34C-F08A82886C7B}" dt="2026-10-22T04:50:54.121" v="129" actId="113"/>
          <ac:spMkLst>
            <pc:docMk/>
            <pc:sldMk cId="0" sldId="266"/>
            <ac:spMk id="4" creationId="{00000000-0000-0000-0000-000000000000}"/>
          </ac:spMkLst>
        </pc:spChg>
        <pc:picChg chg="add mod">
          <ac:chgData name="Linda Worthington" userId="60af4d559c798039" providerId="LiveId" clId="{FBC44475-5188-42D0-A34C-F08A82886C7B}" dt="2026-10-22T04:56:06.497" v="219" actId="1037"/>
          <ac:picMkLst>
            <pc:docMk/>
            <pc:sldMk cId="0" sldId="266"/>
            <ac:picMk id="7" creationId="{C1E24D2F-B9A8-77C0-D34F-7B55D25813C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3016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E3D3"/>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2B3F2E">
              <a:alpha val="62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1"/>
          <p:cNvSpPr/>
          <p:nvPr/>
        </p:nvSpPr>
        <p:spPr>
          <a:xfrm>
            <a:off x="812780" y="3824089"/>
            <a:ext cx="10566136" cy="2011561"/>
          </a:xfrm>
          <a:prstGeom prst="rect">
            <a:avLst/>
          </a:prstGeom>
          <a:noFill/>
          <a:ln/>
        </p:spPr>
        <p:txBody>
          <a:bodyPr wrap="square" lIns="0" tIns="0" rIns="0" bIns="0" rtlCol="0" anchor="t">
            <a:normAutofit lnSpcReduction="10000"/>
          </a:bodyPr>
          <a:lstStyle/>
          <a:p>
            <a:pPr marL="0" marR="0" lvl="0" indent="0" algn="l" defTabSz="914400" rtl="0" eaLnBrk="1" fontAlgn="auto" latinLnBrk="0" hangingPunct="1">
              <a:lnSpc>
                <a:spcPct val="92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Nanum Myeongjo" pitchFamily="34" charset="0"/>
                <a:ea typeface="Nanum Myeongjo" pitchFamily="34" charset="-122"/>
                <a:cs typeface="Nanum Myeongjo" pitchFamily="34" charset="0"/>
              </a:rPr>
              <a:t>Case Study: </a:t>
            </a:r>
          </a:p>
          <a:p>
            <a:pPr marL="0" marR="0" lvl="0" indent="0" algn="l" defTabSz="914400" rtl="0" eaLnBrk="1" fontAlgn="auto" latinLnBrk="0" hangingPunct="1">
              <a:lnSpc>
                <a:spcPct val="92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Nanum Myeongjo" pitchFamily="34" charset="0"/>
                <a:ea typeface="Nanum Myeongjo" pitchFamily="34" charset="-122"/>
                <a:cs typeface="Nanum Myeongjo" pitchFamily="34" charset="0"/>
              </a:rPr>
              <a:t>Transforming Media Intelligence &amp; Multimodal Analytics with </a:t>
            </a:r>
            <a:r>
              <a:rPr kumimoji="0" lang="en-US" sz="4800" b="1" i="0" u="none" strike="noStrike" kern="1200" cap="none" spc="0" normalizeH="0" baseline="0" noProof="0" dirty="0">
                <a:ln>
                  <a:noFill/>
                </a:ln>
                <a:solidFill>
                  <a:srgbClr val="FFFFFF"/>
                </a:solidFill>
                <a:effectLst/>
                <a:uLnTx/>
                <a:uFillTx/>
                <a:latin typeface="Nanum Myeongjo" pitchFamily="34" charset="0"/>
                <a:ea typeface="Nanum Myeongjo" pitchFamily="34" charset="-122"/>
                <a:cs typeface="Nanum Myeongjo" pitchFamily="34" charset="0"/>
              </a:rPr>
              <a:t>Data Oil</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2"/>
          <p:cNvSpPr/>
          <p:nvPr/>
        </p:nvSpPr>
        <p:spPr>
          <a:xfrm>
            <a:off x="812780" y="6057900"/>
            <a:ext cx="3486757" cy="19050"/>
          </a:xfrm>
          <a:prstGeom prst="roundRect">
            <a:avLst>
              <a:gd name="adj" fmla="val 49999"/>
            </a:avLst>
          </a:prstGeom>
          <a:solidFill>
            <a:srgbClr val="B9603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descr="The image is of an empty, white canvas.&#10;&#10;AI-generated content may be incorrect.">
            <a:extLst>
              <a:ext uri="{FF2B5EF4-FFF2-40B4-BE49-F238E27FC236}">
                <a16:creationId xmlns:a16="http://schemas.microsoft.com/office/drawing/2014/main" id="{C1E24D2F-B9A8-77C0-D34F-7B55D25813C4}"/>
              </a:ext>
            </a:extLst>
          </p:cNvPr>
          <p:cNvPicPr>
            <a:picLocks noChangeAspect="1"/>
          </p:cNvPicPr>
          <p:nvPr/>
        </p:nvPicPr>
        <p:blipFill>
          <a:blip r:embed="rId4"/>
          <a:stretch>
            <a:fillRect/>
          </a:stretch>
        </p:blipFill>
        <p:spPr>
          <a:xfrm>
            <a:off x="11270747" y="302874"/>
            <a:ext cx="602037" cy="6020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bg1"/>
          </a:solidFill>
          <a:ln/>
        </p:spPr>
        <p:txBody>
          <a:bodyPr/>
          <a:lstStyle/>
          <a:p>
            <a:endParaRPr lang="en-SG"/>
          </a:p>
        </p:txBody>
      </p:sp>
      <p:sp>
        <p:nvSpPr>
          <p:cNvPr id="3" name="Text 1"/>
          <p:cNvSpPr/>
          <p:nvPr/>
        </p:nvSpPr>
        <p:spPr>
          <a:xfrm>
            <a:off x="660383" y="558800"/>
            <a:ext cx="10870928" cy="586680"/>
          </a:xfrm>
          <a:prstGeom prst="rect">
            <a:avLst/>
          </a:prstGeom>
          <a:noFill/>
          <a:ln/>
        </p:spPr>
        <p:txBody>
          <a:bodyPr wrap="none" lIns="0" tIns="0" rIns="0" bIns="0" rtlCol="0" anchor="t"/>
          <a:lstStyle/>
          <a:p>
            <a:pPr marL="0" indent="0" algn="l">
              <a:lnSpc>
                <a:spcPct val="92000"/>
              </a:lnSpc>
              <a:buNone/>
            </a:pPr>
            <a:r>
              <a:rPr lang="en-US" sz="4200" b="1" dirty="0">
                <a:solidFill>
                  <a:srgbClr val="000000"/>
                </a:solidFill>
                <a:latin typeface="Nanum Myeongjo" pitchFamily="34" charset="0"/>
                <a:ea typeface="Nanum Myeongjo" pitchFamily="34" charset="-122"/>
                <a:cs typeface="Nanum Myeongjo" pitchFamily="34" charset="0"/>
              </a:rPr>
              <a:t>Executive Summary</a:t>
            </a:r>
            <a:endParaRPr lang="en-US" sz="4200" b="1" dirty="0"/>
          </a:p>
        </p:txBody>
      </p:sp>
      <p:sp>
        <p:nvSpPr>
          <p:cNvPr id="4" name="Shape 2"/>
          <p:cNvSpPr/>
          <p:nvPr/>
        </p:nvSpPr>
        <p:spPr>
          <a:xfrm>
            <a:off x="660383" y="1367730"/>
            <a:ext cx="3587263" cy="19050"/>
          </a:xfrm>
          <a:prstGeom prst="roundRect">
            <a:avLst>
              <a:gd name="adj" fmla="val 49999"/>
            </a:avLst>
          </a:prstGeom>
          <a:solidFill>
            <a:srgbClr val="B9603C"/>
          </a:solidFill>
          <a:ln/>
        </p:spPr>
        <p:txBody>
          <a:bodyPr/>
          <a:lstStyle/>
          <a:p>
            <a:endParaRPr lang="en-SG"/>
          </a:p>
        </p:txBody>
      </p:sp>
      <p:sp>
        <p:nvSpPr>
          <p:cNvPr id="5" name="Text 3"/>
          <p:cNvSpPr/>
          <p:nvPr/>
        </p:nvSpPr>
        <p:spPr>
          <a:xfrm>
            <a:off x="660383" y="2390894"/>
            <a:ext cx="5206870" cy="2275681"/>
          </a:xfrm>
          <a:prstGeom prst="rect">
            <a:avLst/>
          </a:prstGeom>
          <a:noFill/>
          <a:ln/>
        </p:spPr>
        <p:txBody>
          <a:bodyPr wrap="square" lIns="0" tIns="0" rIns="0" bIns="0" rtlCol="0" anchor="t">
            <a:normAutofit/>
          </a:bodyPr>
          <a:lstStyle/>
          <a:p>
            <a:pPr marL="0" indent="0" algn="l">
              <a:lnSpc>
                <a:spcPct val="117000"/>
              </a:lnSpc>
              <a:buNone/>
            </a:pPr>
            <a:r>
              <a:rPr lang="en-US" sz="1600" dirty="0">
                <a:solidFill>
                  <a:srgbClr val="000000"/>
                </a:solidFill>
                <a:latin typeface="Bellota Text" pitchFamily="34" charset="0"/>
                <a:ea typeface="Bellota Text" pitchFamily="34" charset="-122"/>
                <a:cs typeface="Bellota Text" pitchFamily="34" charset="0"/>
              </a:rPr>
              <a:t>In the rapidly evolving landscape of digital media and audience engagement, </a:t>
            </a:r>
            <a:r>
              <a:rPr lang="en-US" sz="1600" b="1" dirty="0">
                <a:solidFill>
                  <a:srgbClr val="000000"/>
                </a:solidFill>
                <a:latin typeface="Bellota Text Bold" pitchFamily="34" charset="0"/>
                <a:ea typeface="Bellota Text Bold" pitchFamily="34" charset="-122"/>
                <a:cs typeface="Bellota Text Bold" pitchFamily="34" charset="0"/>
              </a:rPr>
              <a:t>Moodi</a:t>
            </a:r>
            <a:r>
              <a:rPr lang="en-US" sz="1600" dirty="0">
                <a:solidFill>
                  <a:srgbClr val="000000"/>
                </a:solidFill>
                <a:latin typeface="Bellota Text" pitchFamily="34" charset="0"/>
                <a:ea typeface="Bellota Text" pitchFamily="34" charset="-122"/>
                <a:cs typeface="Bellota Text" pitchFamily="34" charset="0"/>
              </a:rPr>
              <a:t>—a cutting-edge, specialized Mixture-of-Experts (MoE) AI platform—delivers unprecedented insights across video, image, and audio formats. By integrating Sentiment Analysis, Emotional Resonance, Content Testing, Generative AI, and Advanced Analytics, Moodi enables brands to understand audience perception at a granular level.</a:t>
            </a:r>
            <a:endParaRPr lang="en-US" sz="1600" dirty="0"/>
          </a:p>
        </p:txBody>
      </p:sp>
      <p:sp>
        <p:nvSpPr>
          <p:cNvPr id="6" name="Text 4"/>
          <p:cNvSpPr/>
          <p:nvPr/>
        </p:nvSpPr>
        <p:spPr>
          <a:xfrm>
            <a:off x="6324442" y="2390577"/>
            <a:ext cx="5206870" cy="2949377"/>
          </a:xfrm>
          <a:prstGeom prst="rect">
            <a:avLst/>
          </a:prstGeom>
          <a:noFill/>
          <a:ln/>
        </p:spPr>
        <p:txBody>
          <a:bodyPr wrap="square" lIns="0" tIns="0" rIns="0" bIns="0" rtlCol="0" anchor="t">
            <a:normAutofit/>
          </a:bodyPr>
          <a:lstStyle/>
          <a:p>
            <a:pPr marL="0" indent="0" algn="l">
              <a:lnSpc>
                <a:spcPct val="117000"/>
              </a:lnSpc>
              <a:spcAft>
                <a:spcPts val="800"/>
              </a:spcAft>
              <a:buNone/>
            </a:pPr>
            <a:r>
              <a:rPr lang="en-US" sz="1600" dirty="0">
                <a:solidFill>
                  <a:srgbClr val="000000"/>
                </a:solidFill>
                <a:latin typeface="Bellota Text" pitchFamily="34" charset="0"/>
                <a:ea typeface="Bellota Text" pitchFamily="34" charset="-122"/>
                <a:cs typeface="Bellota Text" pitchFamily="34" charset="0"/>
              </a:rPr>
              <a:t>However, processing per-frame video intelligence, audio tracks, and color psychology at scale generates millions of data rows per month across fragmented infrastructure. To handle complex cross-linking, hybrid AI workloads, and Natural Language Processing (NLP) querying, Moodi required a modernized data architecture.</a:t>
            </a:r>
            <a:endParaRPr lang="en-US" sz="1600" dirty="0"/>
          </a:p>
          <a:p>
            <a:pPr marL="0" indent="0" algn="l">
              <a:lnSpc>
                <a:spcPct val="117000"/>
              </a:lnSpc>
              <a:buNone/>
            </a:pPr>
            <a:r>
              <a:rPr lang="en-US" sz="1600" dirty="0">
                <a:solidFill>
                  <a:srgbClr val="000000"/>
                </a:solidFill>
                <a:latin typeface="Bellota Text" pitchFamily="34" charset="0"/>
                <a:ea typeface="Bellota Text" pitchFamily="34" charset="-122"/>
                <a:cs typeface="Bellota Text" pitchFamily="34" charset="0"/>
              </a:rPr>
              <a:t>By adopting </a:t>
            </a:r>
            <a:r>
              <a:rPr lang="en-US" sz="1600" b="1" dirty="0">
                <a:solidFill>
                  <a:srgbClr val="000000"/>
                </a:solidFill>
                <a:latin typeface="Bellota Text Bold" pitchFamily="34" charset="0"/>
                <a:ea typeface="Bellota Text Bold" pitchFamily="34" charset="-122"/>
                <a:cs typeface="Bellota Text Bold" pitchFamily="34" charset="0"/>
              </a:rPr>
              <a:t>Data Oil</a:t>
            </a:r>
            <a:r>
              <a:rPr lang="en-US" sz="1600" dirty="0">
                <a:solidFill>
                  <a:srgbClr val="000000"/>
                </a:solidFill>
                <a:latin typeface="Bellota Text" pitchFamily="34" charset="0"/>
                <a:ea typeface="Bellota Text" pitchFamily="34" charset="-122"/>
                <a:cs typeface="Bellota Text" pitchFamily="34" charset="0"/>
              </a:rPr>
              <a:t>, Moodi streamlined its multi-database infrastructure into a unified engine, achieving drastic performance gains, significantly lowering costs, and accelerating project completion rates.</a:t>
            </a:r>
            <a:endParaRPr lang="en-US" sz="1600" dirty="0"/>
          </a:p>
        </p:txBody>
      </p:sp>
      <p:sp>
        <p:nvSpPr>
          <p:cNvPr id="7" name="Shape 5"/>
          <p:cNvSpPr/>
          <p:nvPr/>
        </p:nvSpPr>
        <p:spPr>
          <a:xfrm>
            <a:off x="0" y="6248400"/>
            <a:ext cx="12191695" cy="609600"/>
          </a:xfrm>
          <a:prstGeom prst="rect">
            <a:avLst/>
          </a:prstGeom>
          <a:solidFill>
            <a:srgbClr val="28523F"/>
          </a:solidFill>
          <a:ln/>
        </p:spPr>
        <p:txBody>
          <a:bodyPr/>
          <a:lstStyle/>
          <a:p>
            <a:endParaRPr lang="en-SG"/>
          </a:p>
        </p:txBody>
      </p:sp>
      <p:sp>
        <p:nvSpPr>
          <p:cNvPr id="8" name="Text 6"/>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9" name="Text 7"/>
          <p:cNvSpPr/>
          <p:nvPr/>
        </p:nvSpPr>
        <p:spPr>
          <a:xfrm>
            <a:off x="11637572" y="6466086"/>
            <a:ext cx="554123"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02 / 10</a:t>
            </a:r>
            <a:endParaRPr lang="en-US" sz="10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bg1"/>
          </a:solidFill>
          <a:ln/>
        </p:spPr>
        <p:txBody>
          <a:bodyPr/>
          <a:lstStyle/>
          <a:p>
            <a:endParaRPr lang="en-SG"/>
          </a:p>
        </p:txBody>
      </p:sp>
      <p:sp>
        <p:nvSpPr>
          <p:cNvPr id="3" name="Text 1"/>
          <p:cNvSpPr/>
          <p:nvPr/>
        </p:nvSpPr>
        <p:spPr>
          <a:xfrm>
            <a:off x="660383" y="558800"/>
            <a:ext cx="10870928" cy="558800"/>
          </a:xfrm>
          <a:prstGeom prst="rect">
            <a:avLst/>
          </a:prstGeom>
          <a:noFill/>
          <a:ln/>
        </p:spPr>
        <p:txBody>
          <a:bodyPr wrap="none" lIns="0" tIns="0" rIns="0" bIns="0" rtlCol="0" anchor="t"/>
          <a:lstStyle/>
          <a:p>
            <a:pPr marL="0" indent="0" algn="l">
              <a:lnSpc>
                <a:spcPct val="92000"/>
              </a:lnSpc>
              <a:buNone/>
            </a:pPr>
            <a:r>
              <a:rPr lang="en-US" sz="4000" b="1" dirty="0">
                <a:solidFill>
                  <a:srgbClr val="000000"/>
                </a:solidFill>
                <a:latin typeface="Nanum Myeongjo" pitchFamily="34" charset="0"/>
                <a:ea typeface="Nanum Myeongjo" pitchFamily="34" charset="-122"/>
                <a:cs typeface="Nanum Myeongjo" pitchFamily="34" charset="0"/>
              </a:rPr>
              <a:t>Key Project Outcomes at a Glance</a:t>
            </a:r>
            <a:endParaRPr lang="en-US" sz="4000" b="1" dirty="0"/>
          </a:p>
        </p:txBody>
      </p:sp>
      <p:graphicFrame>
        <p:nvGraphicFramePr>
          <p:cNvPr id="4" name="Table 0"/>
          <p:cNvGraphicFramePr>
            <a:graphicFrameLocks noGrp="1"/>
          </p:cNvGraphicFramePr>
          <p:nvPr>
            <p:extLst>
              <p:ext uri="{D42A27DB-BD31-4B8C-83A1-F6EECF244321}">
                <p14:modId xmlns:p14="http://schemas.microsoft.com/office/powerpoint/2010/main" val="3607031113"/>
              </p:ext>
            </p:extLst>
          </p:nvPr>
        </p:nvGraphicFramePr>
        <p:xfrm>
          <a:off x="660383" y="1650603"/>
          <a:ext cx="10870928" cy="4115489"/>
        </p:xfrm>
        <a:graphic>
          <a:graphicData uri="http://schemas.openxmlformats.org/drawingml/2006/table">
            <a:tbl>
              <a:tblPr/>
              <a:tblGrid>
                <a:gridCol w="3043856">
                  <a:extLst>
                    <a:ext uri="{9D8B030D-6E8A-4147-A177-3AD203B41FA5}">
                      <a16:colId xmlns:a16="http://schemas.microsoft.com/office/drawing/2014/main" val="20000"/>
                    </a:ext>
                  </a:extLst>
                </a:gridCol>
                <a:gridCol w="7827072">
                  <a:extLst>
                    <a:ext uri="{9D8B030D-6E8A-4147-A177-3AD203B41FA5}">
                      <a16:colId xmlns:a16="http://schemas.microsoft.com/office/drawing/2014/main" val="20001"/>
                    </a:ext>
                  </a:extLst>
                </a:gridCol>
              </a:tblGrid>
              <a:tr h="686973">
                <a:tc>
                  <a:txBody>
                    <a:bodyPr/>
                    <a:lstStyle/>
                    <a:p>
                      <a:pPr marL="0" indent="0" algn="l">
                        <a:buNone/>
                      </a:pPr>
                      <a:r>
                        <a:rPr lang="en-US" sz="1400" b="1" dirty="0">
                          <a:solidFill>
                            <a:srgbClr val="000000"/>
                          </a:solidFill>
                          <a:latin typeface="Bellota Text" pitchFamily="34" charset="0"/>
                          <a:ea typeface="Bellota Text" pitchFamily="34" charset="-122"/>
                          <a:cs typeface="Bellota Text" pitchFamily="34" charset="0"/>
                        </a:rPr>
                        <a:t>Metric</a:t>
                      </a:r>
                      <a:endParaRPr lang="en-US" sz="1400" b="1"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F4EEE1"/>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tc>
                  <a:txBody>
                    <a:bodyPr/>
                    <a:lstStyle/>
                    <a:p>
                      <a:pPr marL="0" indent="0" algn="l">
                        <a:buNone/>
                      </a:pPr>
                      <a:r>
                        <a:rPr lang="en-US" sz="1400" b="1" dirty="0">
                          <a:solidFill>
                            <a:srgbClr val="000000"/>
                          </a:solidFill>
                          <a:latin typeface="Bellota Text" pitchFamily="34" charset="0"/>
                          <a:ea typeface="Bellota Text" pitchFamily="34" charset="-122"/>
                          <a:cs typeface="Bellota Text" pitchFamily="34" charset="0"/>
                        </a:rPr>
                        <a:t>Business Impact</a:t>
                      </a:r>
                      <a:endParaRPr lang="en-US" sz="1400" b="1"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F4EEE1"/>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686973">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Database Costs</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40% Reduction in overall operational database expenses</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686973">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Stack Complexity</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80% Reduction in architectural and schema complexity</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686973">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Database Footprint</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Streamlined from 4 distinct database engines to 1 unified platform</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686973">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Infrastructure Charges</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80% Reduction in total cloud infrastructure spend</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1D2A1E"/>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r h="680624">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Delivery Speed</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F4EEE1"/>
                      </a:solidFill>
                      <a:prstDash val="solid"/>
                      <a:round/>
                      <a:headEnd type="none" w="med" len="med"/>
                      <a:tailEnd type="none" w="med" len="med"/>
                    </a:lnB>
                    <a:solidFill>
                      <a:schemeClr val="accent6">
                        <a:lumMod val="20000"/>
                        <a:lumOff val="80000"/>
                      </a:schemeClr>
                    </a:solidFill>
                  </a:tcPr>
                </a:tc>
                <a:tc>
                  <a:txBody>
                    <a:bodyPr/>
                    <a:lstStyle/>
                    <a:p>
                      <a:pPr marL="0" indent="0" algn="l">
                        <a:buNone/>
                      </a:pPr>
                      <a:r>
                        <a:rPr lang="en-US" sz="1400" dirty="0">
                          <a:solidFill>
                            <a:srgbClr val="000000"/>
                          </a:solidFill>
                          <a:latin typeface="Bellota Text" pitchFamily="34" charset="0"/>
                          <a:ea typeface="Bellota Text" pitchFamily="34" charset="-122"/>
                          <a:cs typeface="Bellota Text" pitchFamily="34" charset="0"/>
                        </a:rPr>
                        <a:t>40% Increase in customer project completion rates</a:t>
                      </a:r>
                      <a:endParaRPr lang="en-US" sz="1400" dirty="0">
                        <a:latin typeface="Bellota Text" charset="0"/>
                        <a:ea typeface="Bellota Text" charset="0"/>
                        <a:cs typeface="Bellota Text" charset="0"/>
                      </a:endParaRPr>
                    </a:p>
                  </a:txBody>
                  <a:tcPr marL="203195" marR="203195" marT="215895" marB="215895" anchor="ctr">
                    <a:lnL w="12700" cap="flat" cmpd="sng" algn="ctr">
                      <a:solidFill>
                        <a:srgbClr val="F4EEE1"/>
                      </a:solidFill>
                      <a:prstDash val="solid"/>
                      <a:round/>
                      <a:headEnd type="none" w="med" len="med"/>
                      <a:tailEnd type="none" w="med" len="med"/>
                    </a:lnL>
                    <a:lnR w="12700" cap="flat" cmpd="sng" algn="ctr">
                      <a:solidFill>
                        <a:srgbClr val="F4EEE1"/>
                      </a:solidFill>
                      <a:prstDash val="solid"/>
                      <a:round/>
                      <a:headEnd type="none" w="med" len="med"/>
                      <a:tailEnd type="none" w="med" len="med"/>
                    </a:lnR>
                    <a:lnT w="12700" cap="flat" cmpd="sng" algn="ctr">
                      <a:solidFill>
                        <a:srgbClr val="1D2A1E"/>
                      </a:solidFill>
                      <a:prstDash val="solid"/>
                      <a:round/>
                      <a:headEnd type="none" w="med" len="med"/>
                      <a:tailEnd type="none" w="med" len="med"/>
                    </a:lnT>
                    <a:lnB w="12700" cap="flat" cmpd="sng" algn="ctr">
                      <a:solidFill>
                        <a:srgbClr val="F4EEE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5"/>
                  </a:ext>
                </a:extLst>
              </a:tr>
            </a:tbl>
          </a:graphicData>
        </a:graphic>
      </p:graphicFrame>
      <p:sp>
        <p:nvSpPr>
          <p:cNvPr id="5" name="Shape 2"/>
          <p:cNvSpPr/>
          <p:nvPr/>
        </p:nvSpPr>
        <p:spPr>
          <a:xfrm>
            <a:off x="0" y="6248400"/>
            <a:ext cx="12191695" cy="609600"/>
          </a:xfrm>
          <a:prstGeom prst="rect">
            <a:avLst/>
          </a:prstGeom>
          <a:solidFill>
            <a:srgbClr val="28523F"/>
          </a:solidFill>
          <a:ln/>
        </p:spPr>
        <p:txBody>
          <a:bodyPr/>
          <a:lstStyle/>
          <a:p>
            <a:endParaRPr lang="en-SG"/>
          </a:p>
        </p:txBody>
      </p:sp>
      <p:sp>
        <p:nvSpPr>
          <p:cNvPr id="6" name="Text 3"/>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7" name="Text 4"/>
          <p:cNvSpPr/>
          <p:nvPr/>
        </p:nvSpPr>
        <p:spPr>
          <a:xfrm>
            <a:off x="11632611" y="6466086"/>
            <a:ext cx="559084"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03 / 10</a:t>
            </a:r>
            <a:endParaRPr lang="en-US" sz="1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8127797" cy="6858000"/>
          </a:xfrm>
          <a:prstGeom prst="rect">
            <a:avLst/>
          </a:prstGeom>
          <a:solidFill>
            <a:schemeClr val="bg1"/>
          </a:solidFill>
          <a:ln/>
        </p:spPr>
        <p:txBody>
          <a:bodyPr/>
          <a:lstStyle/>
          <a:p>
            <a:endParaRPr lang="en-SG"/>
          </a:p>
        </p:txBody>
      </p:sp>
      <p:sp>
        <p:nvSpPr>
          <p:cNvPr id="3" name="Text 1"/>
          <p:cNvSpPr/>
          <p:nvPr/>
        </p:nvSpPr>
        <p:spPr>
          <a:xfrm>
            <a:off x="609585" y="508000"/>
            <a:ext cx="7061023" cy="949920"/>
          </a:xfrm>
          <a:prstGeom prst="rect">
            <a:avLst/>
          </a:prstGeom>
          <a:noFill/>
          <a:ln/>
        </p:spPr>
        <p:txBody>
          <a:bodyPr wrap="square" lIns="0" tIns="0" rIns="0" bIns="0" rtlCol="0" anchor="t">
            <a:normAutofit lnSpcReduction="10000"/>
          </a:bodyPr>
          <a:lstStyle/>
          <a:p>
            <a:pPr marL="0" indent="0" algn="l">
              <a:lnSpc>
                <a:spcPct val="92000"/>
              </a:lnSpc>
              <a:buNone/>
            </a:pPr>
            <a:r>
              <a:rPr lang="en-US" sz="3400" b="1" dirty="0">
                <a:solidFill>
                  <a:srgbClr val="000000"/>
                </a:solidFill>
                <a:latin typeface="Nanum Myeongjo" pitchFamily="34" charset="0"/>
                <a:ea typeface="Nanum Myeongjo" pitchFamily="34" charset="-122"/>
                <a:cs typeface="Nanum Myeongjo" pitchFamily="34" charset="0"/>
              </a:rPr>
              <a:t>About Moodi: </a:t>
            </a:r>
          </a:p>
          <a:p>
            <a:pPr marL="0" indent="0" algn="l">
              <a:lnSpc>
                <a:spcPct val="92000"/>
              </a:lnSpc>
              <a:buNone/>
            </a:pPr>
            <a:r>
              <a:rPr lang="en-US" sz="3400" b="1" dirty="0">
                <a:solidFill>
                  <a:srgbClr val="000000"/>
                </a:solidFill>
                <a:latin typeface="Nanum Myeongjo" pitchFamily="34" charset="0"/>
                <a:ea typeface="Nanum Myeongjo" pitchFamily="34" charset="-122"/>
                <a:cs typeface="Nanum Myeongjo" pitchFamily="34" charset="0"/>
              </a:rPr>
              <a:t>The Frontier of Media Intelligence</a:t>
            </a:r>
            <a:endParaRPr lang="en-US" sz="3400" b="1" dirty="0"/>
          </a:p>
        </p:txBody>
      </p:sp>
      <p:sp>
        <p:nvSpPr>
          <p:cNvPr id="4" name="Text 2"/>
          <p:cNvSpPr/>
          <p:nvPr/>
        </p:nvSpPr>
        <p:spPr>
          <a:xfrm>
            <a:off x="609585" y="1635720"/>
            <a:ext cx="7061023" cy="995363"/>
          </a:xfrm>
          <a:prstGeom prst="rect">
            <a:avLst/>
          </a:prstGeom>
          <a:noFill/>
          <a:ln/>
        </p:spPr>
        <p:txBody>
          <a:bodyPr wrap="square" lIns="0" tIns="0" rIns="0" bIns="0" rtlCol="0" anchor="t">
            <a:normAutofit fontScale="92500"/>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Moodi is designed around the principle of </a:t>
            </a:r>
            <a:r>
              <a:rPr lang="en-US" sz="1400" b="1" dirty="0">
                <a:solidFill>
                  <a:srgbClr val="000000"/>
                </a:solidFill>
                <a:latin typeface="Bellota Text Bold" pitchFamily="34" charset="0"/>
                <a:ea typeface="Bellota Text Bold" pitchFamily="34" charset="-122"/>
                <a:cs typeface="Bellota Text Bold" pitchFamily="34" charset="0"/>
              </a:rPr>
              <a:t>Hybrid AI</a:t>
            </a:r>
            <a:r>
              <a:rPr lang="en-US" sz="1400" dirty="0">
                <a:solidFill>
                  <a:srgbClr val="000000"/>
                </a:solidFill>
                <a:latin typeface="Bellota Text" pitchFamily="34" charset="0"/>
                <a:ea typeface="Bellota Text" pitchFamily="34" charset="-122"/>
                <a:cs typeface="Bellota Text" pitchFamily="34" charset="0"/>
              </a:rPr>
              <a:t> the synergy between human expertise and Artificial Intelligence to achieve the most realistic, context-aware outcomes. Leveraging a specialized </a:t>
            </a:r>
            <a:r>
              <a:rPr lang="en-US" sz="1400" b="1" dirty="0">
                <a:solidFill>
                  <a:srgbClr val="000000"/>
                </a:solidFill>
                <a:latin typeface="Bellota Text Bold" pitchFamily="34" charset="0"/>
                <a:ea typeface="Bellota Text Bold" pitchFamily="34" charset="-122"/>
                <a:cs typeface="Bellota Text Bold" pitchFamily="34" charset="0"/>
              </a:rPr>
              <a:t>Mixture-of-Experts (MoE)</a:t>
            </a:r>
            <a:r>
              <a:rPr lang="en-US" sz="1400" dirty="0">
                <a:solidFill>
                  <a:srgbClr val="000000"/>
                </a:solidFill>
                <a:latin typeface="Bellota Text" pitchFamily="34" charset="0"/>
                <a:ea typeface="Bellota Text" pitchFamily="34" charset="-122"/>
                <a:cs typeface="Bellota Text" pitchFamily="34" charset="0"/>
              </a:rPr>
              <a:t> model architecture, Moodi routes specific media processing tasks to dedicated micro-models tailored for distinct media formats:</a:t>
            </a:r>
            <a:endParaRPr lang="en-US" sz="1400" dirty="0"/>
          </a:p>
        </p:txBody>
      </p:sp>
      <p:sp>
        <p:nvSpPr>
          <p:cNvPr id="5" name="Text 3"/>
          <p:cNvSpPr/>
          <p:nvPr/>
        </p:nvSpPr>
        <p:spPr>
          <a:xfrm>
            <a:off x="609585" y="3036410"/>
            <a:ext cx="7061023"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Video Analysis:</a:t>
            </a:r>
            <a:endParaRPr lang="en-US" sz="2000" dirty="0"/>
          </a:p>
        </p:txBody>
      </p:sp>
      <p:sp>
        <p:nvSpPr>
          <p:cNvPr id="6" name="Text 4"/>
          <p:cNvSpPr/>
          <p:nvPr/>
        </p:nvSpPr>
        <p:spPr>
          <a:xfrm>
            <a:off x="609585" y="3442810"/>
            <a:ext cx="7061023" cy="248841"/>
          </a:xfrm>
          <a:prstGeom prst="rect">
            <a:avLst/>
          </a:prstGeom>
          <a:noFill/>
          <a:ln/>
        </p:spPr>
        <p:txBody>
          <a:bodyPr wrap="none" lIns="0" tIns="0" rIns="0" bIns="0" rtlCol="0" anchor="t"/>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Per-frame visual extraction, scene transitions, and pacing analysis.</a:t>
            </a:r>
            <a:endParaRPr lang="en-US" sz="1400" dirty="0"/>
          </a:p>
        </p:txBody>
      </p:sp>
      <p:sp>
        <p:nvSpPr>
          <p:cNvPr id="7" name="Text 5"/>
          <p:cNvSpPr/>
          <p:nvPr/>
        </p:nvSpPr>
        <p:spPr>
          <a:xfrm>
            <a:off x="609585" y="4180259"/>
            <a:ext cx="7061023"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Audio &amp; Acoustics:</a:t>
            </a:r>
            <a:endParaRPr lang="en-US" sz="2000" dirty="0"/>
          </a:p>
        </p:txBody>
      </p:sp>
      <p:sp>
        <p:nvSpPr>
          <p:cNvPr id="8" name="Text 6"/>
          <p:cNvSpPr/>
          <p:nvPr/>
        </p:nvSpPr>
        <p:spPr>
          <a:xfrm>
            <a:off x="609585" y="4535289"/>
            <a:ext cx="7061023" cy="248841"/>
          </a:xfrm>
          <a:prstGeom prst="rect">
            <a:avLst/>
          </a:prstGeom>
          <a:noFill/>
          <a:ln/>
        </p:spPr>
        <p:txBody>
          <a:bodyPr wrap="none" lIns="0" tIns="0" rIns="0" bIns="0" rtlCol="0" anchor="t"/>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Speech-to-text, vocal tone, frequency breakdown, and audio sentiment parsing.</a:t>
            </a:r>
            <a:endParaRPr lang="en-US" sz="1400" dirty="0"/>
          </a:p>
        </p:txBody>
      </p:sp>
      <p:sp>
        <p:nvSpPr>
          <p:cNvPr id="9" name="Text 7"/>
          <p:cNvSpPr/>
          <p:nvPr/>
        </p:nvSpPr>
        <p:spPr>
          <a:xfrm>
            <a:off x="609585" y="5324209"/>
            <a:ext cx="7061023"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Color Psychology &amp; Visual Style:</a:t>
            </a:r>
            <a:endParaRPr lang="en-US" sz="2000" dirty="0"/>
          </a:p>
        </p:txBody>
      </p:sp>
      <p:sp>
        <p:nvSpPr>
          <p:cNvPr id="10" name="Text 8"/>
          <p:cNvSpPr/>
          <p:nvPr/>
        </p:nvSpPr>
        <p:spPr>
          <a:xfrm>
            <a:off x="609585" y="5740883"/>
            <a:ext cx="7061023" cy="248841"/>
          </a:xfrm>
          <a:prstGeom prst="rect">
            <a:avLst/>
          </a:prstGeom>
          <a:noFill/>
          <a:ln/>
        </p:spPr>
        <p:txBody>
          <a:bodyPr wrap="none" lIns="0" tIns="0" rIns="0" bIns="0" rtlCol="0" anchor="t"/>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Object detection, aesthetic composition, and subconscious emotional triggers.</a:t>
            </a:r>
            <a:endParaRPr lang="en-US" sz="1400" dirty="0"/>
          </a:p>
        </p:txBody>
      </p:sp>
      <p:pic>
        <p:nvPicPr>
          <p:cNvPr id="11" name="Image 0" descr="preencoded.png"/>
          <p:cNvPicPr>
            <a:picLocks noChangeAspect="1"/>
          </p:cNvPicPr>
          <p:nvPr/>
        </p:nvPicPr>
        <p:blipFill>
          <a:blip r:embed="rId3"/>
          <a:stretch>
            <a:fillRect/>
          </a:stretch>
        </p:blipFill>
        <p:spPr>
          <a:xfrm>
            <a:off x="8127797" y="0"/>
            <a:ext cx="4063898" cy="6858000"/>
          </a:xfrm>
          <a:prstGeom prst="rect">
            <a:avLst/>
          </a:prstGeom>
        </p:spPr>
      </p:pic>
      <p:sp>
        <p:nvSpPr>
          <p:cNvPr id="12" name="Shape 9"/>
          <p:cNvSpPr/>
          <p:nvPr/>
        </p:nvSpPr>
        <p:spPr>
          <a:xfrm>
            <a:off x="609585" y="3893939"/>
            <a:ext cx="7061023" cy="12700"/>
          </a:xfrm>
          <a:prstGeom prst="rect">
            <a:avLst/>
          </a:prstGeom>
          <a:solidFill>
            <a:srgbClr val="1D2A1E"/>
          </a:solidFill>
          <a:ln/>
        </p:spPr>
        <p:txBody>
          <a:bodyPr/>
          <a:lstStyle/>
          <a:p>
            <a:endParaRPr lang="en-SG"/>
          </a:p>
        </p:txBody>
      </p:sp>
      <p:sp>
        <p:nvSpPr>
          <p:cNvPr id="13" name="Shape 10"/>
          <p:cNvSpPr/>
          <p:nvPr/>
        </p:nvSpPr>
        <p:spPr>
          <a:xfrm>
            <a:off x="609585" y="5048163"/>
            <a:ext cx="7061023" cy="12700"/>
          </a:xfrm>
          <a:prstGeom prst="rect">
            <a:avLst/>
          </a:prstGeom>
          <a:solidFill>
            <a:srgbClr val="1D2A1E"/>
          </a:solidFill>
          <a:ln/>
        </p:spPr>
        <p:txBody>
          <a:bodyPr/>
          <a:lstStyle/>
          <a:p>
            <a:endParaRPr lang="en-SG"/>
          </a:p>
        </p:txBody>
      </p:sp>
      <p:sp>
        <p:nvSpPr>
          <p:cNvPr id="14" name="Shape 11"/>
          <p:cNvSpPr/>
          <p:nvPr/>
        </p:nvSpPr>
        <p:spPr>
          <a:xfrm>
            <a:off x="0" y="6248400"/>
            <a:ext cx="12191695" cy="609600"/>
          </a:xfrm>
          <a:prstGeom prst="rect">
            <a:avLst/>
          </a:prstGeom>
          <a:solidFill>
            <a:srgbClr val="28523F"/>
          </a:solidFill>
          <a:ln/>
        </p:spPr>
        <p:txBody>
          <a:bodyPr/>
          <a:lstStyle/>
          <a:p>
            <a:endParaRPr lang="en-SG"/>
          </a:p>
        </p:txBody>
      </p:sp>
      <p:sp>
        <p:nvSpPr>
          <p:cNvPr id="15" name="Text 12"/>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16" name="Text 13"/>
          <p:cNvSpPr/>
          <p:nvPr/>
        </p:nvSpPr>
        <p:spPr>
          <a:xfrm>
            <a:off x="5905551" y="6466086"/>
            <a:ext cx="990178" cy="174129"/>
          </a:xfrm>
          <a:prstGeom prst="rect">
            <a:avLst/>
          </a:prstGeom>
          <a:noFill/>
          <a:ln/>
        </p:spPr>
        <p:txBody>
          <a:bodyPr wrap="none" lIns="0" tIns="0" rIns="0" bIns="0" rtlCol="0" anchor="ctr"/>
          <a:lstStyle/>
          <a:p>
            <a:pPr marL="0" indent="0" algn="l">
              <a:lnSpc>
                <a:spcPct val="117000"/>
              </a:lnSpc>
              <a:buNone/>
            </a:pPr>
            <a:r>
              <a:rPr lang="en-US" sz="1000" dirty="0">
                <a:solidFill>
                  <a:srgbClr val="635A4B"/>
                </a:solidFill>
                <a:latin typeface="Bellota Text" pitchFamily="34" charset="0"/>
                <a:ea typeface="Bellota Text" pitchFamily="34" charset="-122"/>
                <a:cs typeface="Bellota Text" pitchFamily="34" charset="0"/>
              </a:rPr>
              <a:t>04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bg1"/>
          </a:solidFill>
          <a:ln/>
        </p:spPr>
        <p:txBody>
          <a:bodyPr/>
          <a:lstStyle/>
          <a:p>
            <a:endParaRPr lang="en-SG"/>
          </a:p>
        </p:txBody>
      </p:sp>
      <p:sp>
        <p:nvSpPr>
          <p:cNvPr id="3" name="Text 1"/>
          <p:cNvSpPr/>
          <p:nvPr/>
        </p:nvSpPr>
        <p:spPr>
          <a:xfrm>
            <a:off x="609585" y="482600"/>
            <a:ext cx="10972526" cy="949920"/>
          </a:xfrm>
          <a:prstGeom prst="rect">
            <a:avLst/>
          </a:prstGeom>
          <a:noFill/>
          <a:ln/>
        </p:spPr>
        <p:txBody>
          <a:bodyPr wrap="square" lIns="0" tIns="0" rIns="0" bIns="0" rtlCol="0" anchor="t">
            <a:normAutofit/>
          </a:bodyPr>
          <a:lstStyle/>
          <a:p>
            <a:pPr marL="0" indent="0" algn="l">
              <a:lnSpc>
                <a:spcPct val="92000"/>
              </a:lnSpc>
              <a:buNone/>
            </a:pPr>
            <a:r>
              <a:rPr lang="en-US" sz="3400" b="1" dirty="0">
                <a:solidFill>
                  <a:srgbClr val="000000"/>
                </a:solidFill>
                <a:latin typeface="Nanum Myeongjo" pitchFamily="34" charset="0"/>
                <a:ea typeface="Nanum Myeongjo" pitchFamily="34" charset="-122"/>
                <a:cs typeface="Nanum Myeongjo" pitchFamily="34" charset="0"/>
              </a:rPr>
              <a:t>The Challenge: Massive Multimodal Scale Within 30 Days</a:t>
            </a:r>
            <a:endParaRPr lang="en-US" sz="3400" b="1" dirty="0"/>
          </a:p>
        </p:txBody>
      </p:sp>
      <p:sp>
        <p:nvSpPr>
          <p:cNvPr id="4" name="Text 2"/>
          <p:cNvSpPr/>
          <p:nvPr/>
        </p:nvSpPr>
        <p:spPr>
          <a:xfrm>
            <a:off x="609585" y="1322644"/>
            <a:ext cx="10972526" cy="746522"/>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Within a single operational month, Moodi ingests and processes millions of data frames across high-resolution video streams, multi-track audio, and static imagery. Extracting deeper context—such as per-frame color psychology and audio-visual synchronization generates </a:t>
            </a:r>
            <a:r>
              <a:rPr lang="en-US" sz="1400" b="1" dirty="0">
                <a:solidFill>
                  <a:srgbClr val="000000"/>
                </a:solidFill>
                <a:latin typeface="Bellota Text Bold" pitchFamily="34" charset="0"/>
                <a:ea typeface="Bellota Text Bold" pitchFamily="34" charset="-122"/>
                <a:cs typeface="Bellota Text Bold" pitchFamily="34" charset="0"/>
              </a:rPr>
              <a:t>millions of new data rows and relational vectors</a:t>
            </a:r>
            <a:r>
              <a:rPr lang="en-US" sz="1400" dirty="0">
                <a:solidFill>
                  <a:srgbClr val="000000"/>
                </a:solidFill>
                <a:latin typeface="Bellota Text" pitchFamily="34" charset="0"/>
                <a:ea typeface="Bellota Text" pitchFamily="34" charset="-122"/>
                <a:cs typeface="Bellota Text" pitchFamily="34" charset="0"/>
              </a:rPr>
              <a:t> every month.</a:t>
            </a:r>
            <a:endParaRPr lang="en-US" sz="1400" dirty="0"/>
          </a:p>
        </p:txBody>
      </p:sp>
      <p:sp>
        <p:nvSpPr>
          <p:cNvPr id="5" name="Shape 3"/>
          <p:cNvSpPr/>
          <p:nvPr/>
        </p:nvSpPr>
        <p:spPr>
          <a:xfrm>
            <a:off x="609585" y="2560042"/>
            <a:ext cx="10972526" cy="19050"/>
          </a:xfrm>
          <a:prstGeom prst="roundRect">
            <a:avLst>
              <a:gd name="adj" fmla="val 49999"/>
            </a:avLst>
          </a:prstGeom>
          <a:solidFill>
            <a:srgbClr val="B9603C"/>
          </a:solidFill>
          <a:ln/>
        </p:spPr>
        <p:txBody>
          <a:bodyPr/>
          <a:lstStyle/>
          <a:p>
            <a:endParaRPr lang="en-SG"/>
          </a:p>
        </p:txBody>
      </p:sp>
      <p:sp>
        <p:nvSpPr>
          <p:cNvPr id="6" name="Text 4"/>
          <p:cNvSpPr/>
          <p:nvPr/>
        </p:nvSpPr>
        <p:spPr>
          <a:xfrm>
            <a:off x="609585" y="2925167"/>
            <a:ext cx="10972526"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Architectural Bottlenecks Prior to Data Oil</a:t>
            </a:r>
            <a:endParaRPr lang="en-US" sz="2000" dirty="0"/>
          </a:p>
        </p:txBody>
      </p:sp>
      <p:sp>
        <p:nvSpPr>
          <p:cNvPr id="7" name="Text 5"/>
          <p:cNvSpPr/>
          <p:nvPr/>
        </p:nvSpPr>
        <p:spPr>
          <a:xfrm>
            <a:off x="609585" y="3363317"/>
            <a:ext cx="10972526"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1. Database Proliferation (4 Disparate Engines)</a:t>
            </a:r>
            <a:endParaRPr lang="en-US" sz="2000" dirty="0"/>
          </a:p>
        </p:txBody>
      </p:sp>
      <p:sp>
        <p:nvSpPr>
          <p:cNvPr id="8" name="Text 6"/>
          <p:cNvSpPr/>
          <p:nvPr/>
        </p:nvSpPr>
        <p:spPr>
          <a:xfrm>
            <a:off x="609585" y="3769717"/>
            <a:ext cx="10972526" cy="497681"/>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To support structured data, un-structured media tags, search capability, and relational links, Moodi operated four separate database technologies:</a:t>
            </a:r>
            <a:endParaRPr lang="en-US" sz="1400" dirty="0"/>
          </a:p>
        </p:txBody>
      </p:sp>
      <p:sp>
        <p:nvSpPr>
          <p:cNvPr id="9" name="Text 7"/>
          <p:cNvSpPr/>
          <p:nvPr/>
        </p:nvSpPr>
        <p:spPr>
          <a:xfrm>
            <a:off x="609585" y="4426148"/>
            <a:ext cx="5257668" cy="1039812"/>
          </a:xfrm>
          <a:prstGeom prst="rect">
            <a:avLst/>
          </a:prstGeom>
          <a:noFill/>
          <a:ln/>
        </p:spPr>
        <p:txBody>
          <a:bodyPr wrap="square" lIns="0" tIns="0" rIns="0" bIns="0" rtlCol="0" anchor="t">
            <a:normAutofit/>
          </a:bodyPr>
          <a:lstStyle/>
          <a:p>
            <a:pPr marL="284480" indent="-284480" algn="l">
              <a:lnSpc>
                <a:spcPct val="117000"/>
              </a:lnSpc>
              <a:buSzPct val="100000"/>
              <a:buChar char="•"/>
            </a:pPr>
            <a:r>
              <a:rPr lang="en-US" sz="1400" b="1" dirty="0">
                <a:solidFill>
                  <a:srgbClr val="000000"/>
                </a:solidFill>
                <a:latin typeface="Bellota Text Bold" pitchFamily="34" charset="0"/>
                <a:ea typeface="Bellota Text Bold" pitchFamily="34" charset="-122"/>
                <a:cs typeface="Bellota Text Bold" pitchFamily="34" charset="0"/>
              </a:rPr>
              <a:t>Relational SQL Database:</a:t>
            </a:r>
            <a:r>
              <a:rPr lang="en-US" sz="1400" dirty="0">
                <a:solidFill>
                  <a:srgbClr val="000000"/>
                </a:solidFill>
                <a:latin typeface="Bellota Text" pitchFamily="34" charset="0"/>
                <a:ea typeface="Bellota Text" pitchFamily="34" charset="-122"/>
                <a:cs typeface="Bellota Text" pitchFamily="34" charset="0"/>
              </a:rPr>
              <a:t> Storing metadata, user accounts, and billing details.</a:t>
            </a:r>
            <a:endParaRPr lang="en-US" sz="1400" dirty="0"/>
          </a:p>
          <a:p>
            <a:pPr marL="284480" indent="-284480" algn="l">
              <a:lnSpc>
                <a:spcPct val="117000"/>
              </a:lnSpc>
              <a:buSzPct val="100000"/>
              <a:buChar char="•"/>
            </a:pPr>
            <a:r>
              <a:rPr lang="en-US" sz="1400" b="1" dirty="0">
                <a:solidFill>
                  <a:srgbClr val="000000"/>
                </a:solidFill>
                <a:latin typeface="Bellota Text Bold" pitchFamily="34" charset="0"/>
                <a:ea typeface="Bellota Text Bold" pitchFamily="34" charset="-122"/>
                <a:cs typeface="Bellota Text Bold" pitchFamily="34" charset="0"/>
              </a:rPr>
              <a:t>NoSQL Document Store:</a:t>
            </a:r>
            <a:r>
              <a:rPr lang="en-US" sz="1400" dirty="0">
                <a:solidFill>
                  <a:srgbClr val="000000"/>
                </a:solidFill>
                <a:latin typeface="Bellota Text" pitchFamily="34" charset="0"/>
                <a:ea typeface="Bellota Text" pitchFamily="34" charset="-122"/>
                <a:cs typeface="Bellota Text" pitchFamily="34" charset="0"/>
              </a:rPr>
              <a:t> Housing raw per-frame analytical payload dumps.</a:t>
            </a:r>
            <a:endParaRPr lang="en-US" sz="1400" dirty="0"/>
          </a:p>
        </p:txBody>
      </p:sp>
      <p:sp>
        <p:nvSpPr>
          <p:cNvPr id="10" name="Text 8"/>
          <p:cNvSpPr/>
          <p:nvPr/>
        </p:nvSpPr>
        <p:spPr>
          <a:xfrm>
            <a:off x="6324442" y="4426148"/>
            <a:ext cx="5257668" cy="1039812"/>
          </a:xfrm>
          <a:prstGeom prst="rect">
            <a:avLst/>
          </a:prstGeom>
          <a:noFill/>
          <a:ln/>
        </p:spPr>
        <p:txBody>
          <a:bodyPr wrap="square" lIns="0" tIns="0" rIns="0" bIns="0" rtlCol="0" anchor="t">
            <a:normAutofit/>
          </a:bodyPr>
          <a:lstStyle/>
          <a:p>
            <a:pPr marL="284480" indent="-284480" algn="l">
              <a:lnSpc>
                <a:spcPct val="117000"/>
              </a:lnSpc>
              <a:buSzPct val="100000"/>
              <a:buChar char="•"/>
            </a:pPr>
            <a:r>
              <a:rPr lang="en-US" sz="1400" b="1" dirty="0">
                <a:solidFill>
                  <a:srgbClr val="000000"/>
                </a:solidFill>
                <a:latin typeface="Bellota Text Bold" pitchFamily="34" charset="0"/>
                <a:ea typeface="Bellota Text Bold" pitchFamily="34" charset="-122"/>
                <a:cs typeface="Bellota Text Bold" pitchFamily="34" charset="0"/>
              </a:rPr>
              <a:t>Dedicated Search Index:</a:t>
            </a:r>
            <a:r>
              <a:rPr lang="en-US" sz="1400" dirty="0">
                <a:solidFill>
                  <a:srgbClr val="000000"/>
                </a:solidFill>
                <a:latin typeface="Bellota Text" pitchFamily="34" charset="0"/>
                <a:ea typeface="Bellota Text" pitchFamily="34" charset="-122"/>
                <a:cs typeface="Bellota Text" pitchFamily="34" charset="0"/>
              </a:rPr>
              <a:t> Layered on top to execute full-text and semantic queries.</a:t>
            </a:r>
            <a:endParaRPr lang="en-US" sz="1400" dirty="0"/>
          </a:p>
          <a:p>
            <a:pPr marL="284480" indent="-284480" algn="l">
              <a:lnSpc>
                <a:spcPct val="117000"/>
              </a:lnSpc>
              <a:buSzPct val="100000"/>
              <a:buChar char="•"/>
            </a:pPr>
            <a:r>
              <a:rPr lang="en-US" sz="1400" b="1" dirty="0">
                <a:solidFill>
                  <a:srgbClr val="000000"/>
                </a:solidFill>
                <a:latin typeface="Bellota Text Bold" pitchFamily="34" charset="0"/>
                <a:ea typeface="Bellota Text Bold" pitchFamily="34" charset="-122"/>
                <a:cs typeface="Bellota Text Bold" pitchFamily="34" charset="0"/>
              </a:rPr>
              <a:t>Graph / Linking Layer:</a:t>
            </a:r>
            <a:r>
              <a:rPr lang="en-US" sz="1400" dirty="0">
                <a:solidFill>
                  <a:srgbClr val="000000"/>
                </a:solidFill>
                <a:latin typeface="Bellota Text" pitchFamily="34" charset="0"/>
                <a:ea typeface="Bellota Text" pitchFamily="34" charset="-122"/>
                <a:cs typeface="Bellota Text" pitchFamily="34" charset="0"/>
              </a:rPr>
              <a:t> Attempting complex entity mapping across SQL and NoSQL records.</a:t>
            </a:r>
            <a:endParaRPr lang="en-US" sz="1400" dirty="0"/>
          </a:p>
        </p:txBody>
      </p:sp>
      <p:sp>
        <p:nvSpPr>
          <p:cNvPr id="11" name="Shape 9"/>
          <p:cNvSpPr/>
          <p:nvPr/>
        </p:nvSpPr>
        <p:spPr>
          <a:xfrm>
            <a:off x="0" y="6248400"/>
            <a:ext cx="12191695" cy="609600"/>
          </a:xfrm>
          <a:prstGeom prst="rect">
            <a:avLst/>
          </a:prstGeom>
          <a:solidFill>
            <a:srgbClr val="28523F"/>
          </a:solidFill>
          <a:ln/>
        </p:spPr>
        <p:txBody>
          <a:bodyPr/>
          <a:lstStyle/>
          <a:p>
            <a:endParaRPr lang="en-SG"/>
          </a:p>
        </p:txBody>
      </p:sp>
      <p:sp>
        <p:nvSpPr>
          <p:cNvPr id="12" name="Text 10"/>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13" name="Text 11"/>
          <p:cNvSpPr/>
          <p:nvPr/>
        </p:nvSpPr>
        <p:spPr>
          <a:xfrm>
            <a:off x="11634298" y="6466086"/>
            <a:ext cx="557397"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05 / 10</a:t>
            </a:r>
            <a:endParaRPr lang="en-US" sz="10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bg1"/>
          </a:solidFill>
          <a:ln/>
        </p:spPr>
        <p:txBody>
          <a:bodyPr/>
          <a:lstStyle/>
          <a:p>
            <a:endParaRPr lang="en-SG"/>
          </a:p>
        </p:txBody>
      </p:sp>
      <p:sp>
        <p:nvSpPr>
          <p:cNvPr id="3" name="Text 1"/>
          <p:cNvSpPr/>
          <p:nvPr/>
        </p:nvSpPr>
        <p:spPr>
          <a:xfrm>
            <a:off x="660383" y="533400"/>
            <a:ext cx="10870928" cy="502841"/>
          </a:xfrm>
          <a:prstGeom prst="rect">
            <a:avLst/>
          </a:prstGeom>
          <a:noFill/>
          <a:ln/>
        </p:spPr>
        <p:txBody>
          <a:bodyPr wrap="none" lIns="0" tIns="0" rIns="0" bIns="0" rtlCol="0" anchor="t"/>
          <a:lstStyle/>
          <a:p>
            <a:pPr marL="0" indent="0" algn="l">
              <a:lnSpc>
                <a:spcPct val="92000"/>
              </a:lnSpc>
              <a:buNone/>
            </a:pPr>
            <a:r>
              <a:rPr lang="en-US" sz="3600" b="1" dirty="0">
                <a:solidFill>
                  <a:srgbClr val="000000"/>
                </a:solidFill>
                <a:latin typeface="Nanum Myeongjo" pitchFamily="34" charset="0"/>
                <a:ea typeface="Nanum Myeongjo" pitchFamily="34" charset="-122"/>
                <a:cs typeface="Nanum Myeongjo" pitchFamily="34" charset="0"/>
              </a:rPr>
              <a:t>Architectural Bottlenecks Prior to Data Oil</a:t>
            </a:r>
            <a:endParaRPr lang="en-US" sz="3600" b="1" dirty="0"/>
          </a:p>
        </p:txBody>
      </p:sp>
      <p:sp>
        <p:nvSpPr>
          <p:cNvPr id="4" name="Text 2"/>
          <p:cNvSpPr/>
          <p:nvPr/>
        </p:nvSpPr>
        <p:spPr>
          <a:xfrm>
            <a:off x="660383" y="1417241"/>
            <a:ext cx="10870928"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2. Complex Entity Linking &amp; Cross-Database Joins</a:t>
            </a:r>
            <a:endParaRPr lang="en-US" sz="2000" dirty="0"/>
          </a:p>
        </p:txBody>
      </p:sp>
      <p:sp>
        <p:nvSpPr>
          <p:cNvPr id="5" name="Text 3"/>
          <p:cNvSpPr/>
          <p:nvPr/>
        </p:nvSpPr>
        <p:spPr>
          <a:xfrm>
            <a:off x="660383" y="1823958"/>
            <a:ext cx="10870928" cy="568920"/>
          </a:xfrm>
          <a:prstGeom prst="rect">
            <a:avLst/>
          </a:prstGeom>
          <a:noFill/>
          <a:ln/>
        </p:spPr>
        <p:txBody>
          <a:bodyPr wrap="square" lIns="0" tIns="0" rIns="0" bIns="0" rtlCol="0" anchor="t">
            <a:normAutofit/>
          </a:bodyPr>
          <a:lstStyle/>
          <a:p>
            <a:pPr marL="0" indent="0" algn="l">
              <a:lnSpc>
                <a:spcPct val="117000"/>
              </a:lnSpc>
              <a:buNone/>
            </a:pPr>
            <a:r>
              <a:rPr lang="en-US" sz="1600" dirty="0">
                <a:solidFill>
                  <a:srgbClr val="000000"/>
                </a:solidFill>
                <a:latin typeface="Bellota Text" pitchFamily="34" charset="0"/>
                <a:ea typeface="Bellota Text" pitchFamily="34" charset="-122"/>
                <a:cs typeface="Bellota Text" pitchFamily="34" charset="0"/>
              </a:rPr>
              <a:t>Linking a specific second of audio back to a frame's color palette required application-level joins across SQL, NoSQL, and Search engines, causing massive latency and data synchronization friction.</a:t>
            </a:r>
            <a:endParaRPr lang="en-US" sz="1600" dirty="0"/>
          </a:p>
        </p:txBody>
      </p:sp>
      <p:sp>
        <p:nvSpPr>
          <p:cNvPr id="6" name="Text 4"/>
          <p:cNvSpPr/>
          <p:nvPr/>
        </p:nvSpPr>
        <p:spPr>
          <a:xfrm>
            <a:off x="660383" y="3025874"/>
            <a:ext cx="10870928"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3. NLP Preprocessing &amp; Frontier Model Integration</a:t>
            </a:r>
            <a:endParaRPr lang="en-US" sz="2000" dirty="0"/>
          </a:p>
        </p:txBody>
      </p:sp>
      <p:sp>
        <p:nvSpPr>
          <p:cNvPr id="7" name="Text 5"/>
          <p:cNvSpPr/>
          <p:nvPr/>
        </p:nvSpPr>
        <p:spPr>
          <a:xfrm>
            <a:off x="660383" y="3432592"/>
            <a:ext cx="10870928" cy="853380"/>
          </a:xfrm>
          <a:prstGeom prst="rect">
            <a:avLst/>
          </a:prstGeom>
          <a:noFill/>
          <a:ln/>
        </p:spPr>
        <p:txBody>
          <a:bodyPr wrap="square" lIns="0" tIns="0" rIns="0" bIns="0" rtlCol="0" anchor="t">
            <a:normAutofit/>
          </a:bodyPr>
          <a:lstStyle/>
          <a:p>
            <a:pPr marL="0" indent="0" algn="l">
              <a:lnSpc>
                <a:spcPct val="117000"/>
              </a:lnSpc>
              <a:buNone/>
            </a:pPr>
            <a:r>
              <a:rPr lang="en-US" sz="1600" dirty="0">
                <a:solidFill>
                  <a:srgbClr val="000000"/>
                </a:solidFill>
                <a:latin typeface="Bellota Text" pitchFamily="34" charset="0"/>
                <a:ea typeface="Bellota Text" pitchFamily="34" charset="-122"/>
                <a:cs typeface="Bellota Text" pitchFamily="34" charset="0"/>
              </a:rPr>
              <a:t>Moodi supports both internal specialized AI models and external frontier AI models depending on client privacy and task requirements. Preprocessing high-dimensional media payload queries into clean prompt contexts across 4 data systems created severe execution bottlenecks.</a:t>
            </a:r>
            <a:endParaRPr lang="en-US" sz="1600" dirty="0"/>
          </a:p>
        </p:txBody>
      </p:sp>
      <p:sp>
        <p:nvSpPr>
          <p:cNvPr id="8" name="Text 6"/>
          <p:cNvSpPr/>
          <p:nvPr/>
        </p:nvSpPr>
        <p:spPr>
          <a:xfrm>
            <a:off x="660383" y="4919067"/>
            <a:ext cx="10870928"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4. Escalating Cloud &amp; Operations Expenses</a:t>
            </a:r>
            <a:endParaRPr lang="en-US" sz="2000" dirty="0"/>
          </a:p>
        </p:txBody>
      </p:sp>
      <p:sp>
        <p:nvSpPr>
          <p:cNvPr id="9" name="Text 7"/>
          <p:cNvSpPr/>
          <p:nvPr/>
        </p:nvSpPr>
        <p:spPr>
          <a:xfrm>
            <a:off x="660383" y="5325785"/>
            <a:ext cx="10870928" cy="568920"/>
          </a:xfrm>
          <a:prstGeom prst="rect">
            <a:avLst/>
          </a:prstGeom>
          <a:noFill/>
          <a:ln/>
        </p:spPr>
        <p:txBody>
          <a:bodyPr wrap="square" lIns="0" tIns="0" rIns="0" bIns="0" rtlCol="0" anchor="t">
            <a:normAutofit/>
          </a:bodyPr>
          <a:lstStyle/>
          <a:p>
            <a:pPr marL="0" indent="0" algn="l">
              <a:lnSpc>
                <a:spcPct val="117000"/>
              </a:lnSpc>
              <a:buNone/>
            </a:pPr>
            <a:r>
              <a:rPr lang="en-US" sz="1600" dirty="0">
                <a:solidFill>
                  <a:srgbClr val="000000"/>
                </a:solidFill>
                <a:latin typeface="Bellota Text" pitchFamily="34" charset="0"/>
                <a:ea typeface="Bellota Text" pitchFamily="34" charset="-122"/>
                <a:cs typeface="Bellota Text" pitchFamily="34" charset="0"/>
              </a:rPr>
              <a:t>Running four separate cluster environments generated sky-high infrastructure charges, heavy maintenance overhead, and delayed customer deliverables.</a:t>
            </a:r>
            <a:endParaRPr lang="en-US" sz="1600" dirty="0"/>
          </a:p>
        </p:txBody>
      </p:sp>
      <p:sp>
        <p:nvSpPr>
          <p:cNvPr id="10" name="Shape 8"/>
          <p:cNvSpPr/>
          <p:nvPr/>
        </p:nvSpPr>
        <p:spPr>
          <a:xfrm>
            <a:off x="660383" y="2816324"/>
            <a:ext cx="10870928" cy="12700"/>
          </a:xfrm>
          <a:prstGeom prst="rect">
            <a:avLst/>
          </a:prstGeom>
          <a:solidFill>
            <a:srgbClr val="2B3F2E"/>
          </a:solidFill>
          <a:ln/>
        </p:spPr>
        <p:txBody>
          <a:bodyPr/>
          <a:lstStyle/>
          <a:p>
            <a:endParaRPr lang="en-SG"/>
          </a:p>
        </p:txBody>
      </p:sp>
      <p:sp>
        <p:nvSpPr>
          <p:cNvPr id="11" name="Shape 9"/>
          <p:cNvSpPr/>
          <p:nvPr/>
        </p:nvSpPr>
        <p:spPr>
          <a:xfrm>
            <a:off x="660383" y="4709517"/>
            <a:ext cx="10870928" cy="12700"/>
          </a:xfrm>
          <a:prstGeom prst="rect">
            <a:avLst/>
          </a:prstGeom>
          <a:solidFill>
            <a:srgbClr val="2B3F2E"/>
          </a:solidFill>
          <a:ln/>
        </p:spPr>
        <p:txBody>
          <a:bodyPr/>
          <a:lstStyle/>
          <a:p>
            <a:endParaRPr lang="en-SG"/>
          </a:p>
        </p:txBody>
      </p:sp>
      <p:sp>
        <p:nvSpPr>
          <p:cNvPr id="12" name="Shape 10"/>
          <p:cNvSpPr/>
          <p:nvPr/>
        </p:nvSpPr>
        <p:spPr>
          <a:xfrm>
            <a:off x="0" y="6248400"/>
            <a:ext cx="12191695" cy="609600"/>
          </a:xfrm>
          <a:prstGeom prst="rect">
            <a:avLst/>
          </a:prstGeom>
          <a:solidFill>
            <a:srgbClr val="28523F"/>
          </a:solidFill>
          <a:ln/>
        </p:spPr>
        <p:txBody>
          <a:bodyPr/>
          <a:lstStyle/>
          <a:p>
            <a:endParaRPr lang="en-SG"/>
          </a:p>
        </p:txBody>
      </p:sp>
      <p:sp>
        <p:nvSpPr>
          <p:cNvPr id="13" name="Text 11"/>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14" name="Text 12"/>
          <p:cNvSpPr/>
          <p:nvPr/>
        </p:nvSpPr>
        <p:spPr>
          <a:xfrm>
            <a:off x="11628246" y="6466086"/>
            <a:ext cx="563449"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06 / 10</a:t>
            </a:r>
            <a:endParaRPr lang="en-US" sz="10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AE3D3"/>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251119" cy="6858000"/>
          </a:xfrm>
          <a:prstGeom prst="rect">
            <a:avLst/>
          </a:prstGeom>
        </p:spPr>
      </p:pic>
      <p:sp>
        <p:nvSpPr>
          <p:cNvPr id="3" name="Shape 0"/>
          <p:cNvSpPr/>
          <p:nvPr/>
        </p:nvSpPr>
        <p:spPr>
          <a:xfrm>
            <a:off x="3251119" y="0"/>
            <a:ext cx="8940576" cy="6858000"/>
          </a:xfrm>
          <a:prstGeom prst="rect">
            <a:avLst/>
          </a:prstGeom>
          <a:solidFill>
            <a:schemeClr val="bg1"/>
          </a:solidFill>
          <a:ln/>
        </p:spPr>
        <p:txBody>
          <a:bodyPr/>
          <a:lstStyle/>
          <a:p>
            <a:endParaRPr lang="en-SG"/>
          </a:p>
        </p:txBody>
      </p:sp>
      <p:sp>
        <p:nvSpPr>
          <p:cNvPr id="4" name="Text 1"/>
          <p:cNvSpPr/>
          <p:nvPr/>
        </p:nvSpPr>
        <p:spPr>
          <a:xfrm>
            <a:off x="3809905" y="951905"/>
            <a:ext cx="7823004" cy="502841"/>
          </a:xfrm>
          <a:prstGeom prst="rect">
            <a:avLst/>
          </a:prstGeom>
          <a:noFill/>
          <a:ln/>
        </p:spPr>
        <p:txBody>
          <a:bodyPr wrap="none" lIns="0" tIns="0" rIns="0" bIns="0" rtlCol="0" anchor="t"/>
          <a:lstStyle/>
          <a:p>
            <a:pPr marL="0" indent="0" algn="l">
              <a:lnSpc>
                <a:spcPct val="92000"/>
              </a:lnSpc>
              <a:buNone/>
            </a:pPr>
            <a:r>
              <a:rPr lang="en-US" sz="3600" b="1" dirty="0">
                <a:solidFill>
                  <a:srgbClr val="000000"/>
                </a:solidFill>
                <a:latin typeface="Nanum Myeongjo" pitchFamily="34" charset="0"/>
                <a:ea typeface="Nanum Myeongjo" pitchFamily="34" charset="-122"/>
                <a:cs typeface="Nanum Myeongjo" pitchFamily="34" charset="0"/>
              </a:rPr>
              <a:t>Unified Hybrid Data Architecture</a:t>
            </a:r>
            <a:endParaRPr lang="en-US" sz="3600" b="1" dirty="0"/>
          </a:p>
        </p:txBody>
      </p:sp>
      <p:sp>
        <p:nvSpPr>
          <p:cNvPr id="5" name="Text 2"/>
          <p:cNvSpPr/>
          <p:nvPr/>
        </p:nvSpPr>
        <p:spPr>
          <a:xfrm>
            <a:off x="3809905" y="1632545"/>
            <a:ext cx="7823004" cy="497681"/>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Data Oil replaced Moodi’s fragmented 4-database setup with a single, highly optimized data platform designed specifically for intensive AI/ML workloads and complex multimodal relationships.</a:t>
            </a:r>
            <a:endParaRPr lang="en-US" sz="1400" dirty="0"/>
          </a:p>
        </p:txBody>
      </p:sp>
      <p:sp>
        <p:nvSpPr>
          <p:cNvPr id="6" name="Text 3"/>
          <p:cNvSpPr/>
          <p:nvPr/>
        </p:nvSpPr>
        <p:spPr>
          <a:xfrm>
            <a:off x="3809905" y="2431852"/>
            <a:ext cx="7823004"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Key Architectural Features Delivered by Data Oil</a:t>
            </a:r>
            <a:endParaRPr lang="en-US" sz="2000" dirty="0"/>
          </a:p>
        </p:txBody>
      </p:sp>
      <p:sp>
        <p:nvSpPr>
          <p:cNvPr id="7" name="Text 4"/>
          <p:cNvSpPr/>
          <p:nvPr/>
        </p:nvSpPr>
        <p:spPr>
          <a:xfrm>
            <a:off x="3809905" y="3066852"/>
            <a:ext cx="7823004"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1. Single-Engine Convergence (4-to-1 Consolidation)</a:t>
            </a:r>
            <a:endParaRPr lang="en-US" sz="2000" dirty="0"/>
          </a:p>
        </p:txBody>
      </p:sp>
      <p:sp>
        <p:nvSpPr>
          <p:cNvPr id="8" name="Text 5"/>
          <p:cNvSpPr/>
          <p:nvPr/>
        </p:nvSpPr>
        <p:spPr>
          <a:xfrm>
            <a:off x="3809905" y="3473252"/>
            <a:ext cx="7823004" cy="746522"/>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Data Oil consolidated relational schemas, JSON document storage, and inverted search indexes into a single engine. This eliminated ETL pipelines between databases and removed cross-database latency entirely.</a:t>
            </a:r>
            <a:endParaRPr lang="en-US" sz="1400" dirty="0"/>
          </a:p>
        </p:txBody>
      </p:sp>
      <p:sp>
        <p:nvSpPr>
          <p:cNvPr id="9" name="Text 6"/>
          <p:cNvSpPr/>
          <p:nvPr/>
        </p:nvSpPr>
        <p:spPr>
          <a:xfrm>
            <a:off x="3809905" y="4575373"/>
            <a:ext cx="7823004" cy="279400"/>
          </a:xfrm>
          <a:prstGeom prst="rect">
            <a:avLst/>
          </a:prstGeom>
          <a:noFill/>
          <a:ln/>
        </p:spPr>
        <p:txBody>
          <a:bodyPr wrap="none" lIns="0" tIns="0" rIns="0" bIns="0" rtlCol="0" anchor="t"/>
          <a:lstStyle/>
          <a:p>
            <a:pPr marL="0" indent="0" algn="l">
              <a:lnSpc>
                <a:spcPct val="92000"/>
              </a:lnSpc>
              <a:buNone/>
            </a:pPr>
            <a:r>
              <a:rPr lang="en-US" sz="2000" dirty="0">
                <a:solidFill>
                  <a:srgbClr val="000000"/>
                </a:solidFill>
                <a:latin typeface="Nanum Myeongjo" pitchFamily="34" charset="0"/>
                <a:ea typeface="Nanum Myeongjo" pitchFamily="34" charset="-122"/>
                <a:cs typeface="Nanum Myeongjo" pitchFamily="34" charset="0"/>
              </a:rPr>
              <a:t>2. Integrated Search &amp; Vector Overlay</a:t>
            </a:r>
            <a:endParaRPr lang="en-US" sz="2000" dirty="0"/>
          </a:p>
        </p:txBody>
      </p:sp>
      <p:sp>
        <p:nvSpPr>
          <p:cNvPr id="10" name="Text 7"/>
          <p:cNvSpPr/>
          <p:nvPr/>
        </p:nvSpPr>
        <p:spPr>
          <a:xfrm>
            <a:off x="3809905" y="4981773"/>
            <a:ext cx="7823004" cy="746522"/>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Instead of maintaining an external search layer, search and semantic query capabilities were embedded directly over the core storage layer, allowing sub-millisecond lookups across millions of per-frame analysis rows.</a:t>
            </a:r>
            <a:endParaRPr lang="en-US" sz="1400" dirty="0"/>
          </a:p>
        </p:txBody>
      </p:sp>
      <p:sp>
        <p:nvSpPr>
          <p:cNvPr id="11" name="Shape 8"/>
          <p:cNvSpPr/>
          <p:nvPr/>
        </p:nvSpPr>
        <p:spPr>
          <a:xfrm>
            <a:off x="3809905" y="4391223"/>
            <a:ext cx="7823004" cy="12700"/>
          </a:xfrm>
          <a:prstGeom prst="rect">
            <a:avLst/>
          </a:prstGeom>
          <a:solidFill>
            <a:srgbClr val="1D2A1E"/>
          </a:solidFill>
          <a:ln/>
        </p:spPr>
        <p:txBody>
          <a:bodyPr/>
          <a:lstStyle/>
          <a:p>
            <a:endParaRPr lang="en-SG"/>
          </a:p>
        </p:txBody>
      </p:sp>
      <p:sp>
        <p:nvSpPr>
          <p:cNvPr id="12" name="Shape 9"/>
          <p:cNvSpPr/>
          <p:nvPr/>
        </p:nvSpPr>
        <p:spPr>
          <a:xfrm>
            <a:off x="0" y="6248400"/>
            <a:ext cx="12191695" cy="609600"/>
          </a:xfrm>
          <a:prstGeom prst="rect">
            <a:avLst/>
          </a:prstGeom>
          <a:solidFill>
            <a:srgbClr val="28523F"/>
          </a:solidFill>
          <a:ln/>
        </p:spPr>
        <p:txBody>
          <a:bodyPr/>
          <a:lstStyle/>
          <a:p>
            <a:endParaRPr lang="en-SG"/>
          </a:p>
        </p:txBody>
      </p:sp>
      <p:sp>
        <p:nvSpPr>
          <p:cNvPr id="13" name="Text 10"/>
          <p:cNvSpPr/>
          <p:nvPr/>
        </p:nvSpPr>
        <p:spPr>
          <a:xfrm>
            <a:off x="126586"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14" name="Text 11"/>
          <p:cNvSpPr/>
          <p:nvPr/>
        </p:nvSpPr>
        <p:spPr>
          <a:xfrm>
            <a:off x="11642930" y="6466086"/>
            <a:ext cx="548765"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07 / 10</a:t>
            </a:r>
            <a:endParaRPr lang="en-US" sz="10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bg1"/>
          </a:solidFill>
          <a:ln/>
        </p:spPr>
        <p:txBody>
          <a:bodyPr/>
          <a:lstStyle/>
          <a:p>
            <a:endParaRPr lang="en-SG"/>
          </a:p>
        </p:txBody>
      </p:sp>
      <p:sp>
        <p:nvSpPr>
          <p:cNvPr id="3" name="Text 1"/>
          <p:cNvSpPr/>
          <p:nvPr/>
        </p:nvSpPr>
        <p:spPr>
          <a:xfrm>
            <a:off x="660383" y="1000587"/>
            <a:ext cx="10870928" cy="1061641"/>
          </a:xfrm>
          <a:prstGeom prst="rect">
            <a:avLst/>
          </a:prstGeom>
          <a:noFill/>
          <a:ln/>
        </p:spPr>
        <p:txBody>
          <a:bodyPr wrap="square" lIns="0" tIns="0" rIns="0" bIns="0" rtlCol="0" anchor="t">
            <a:normAutofit/>
          </a:bodyPr>
          <a:lstStyle/>
          <a:p>
            <a:pPr marL="0" indent="0" algn="l">
              <a:lnSpc>
                <a:spcPct val="92000"/>
              </a:lnSpc>
              <a:buNone/>
            </a:pPr>
            <a:r>
              <a:rPr lang="en-US" sz="3800" b="1" dirty="0">
                <a:solidFill>
                  <a:srgbClr val="000000"/>
                </a:solidFill>
                <a:latin typeface="Nanum Myeongjo" pitchFamily="34" charset="0"/>
                <a:ea typeface="Nanum Myeongjo" pitchFamily="34" charset="-122"/>
                <a:cs typeface="Nanum Myeongjo" pitchFamily="34" charset="0"/>
              </a:rPr>
              <a:t>Key Architectural Features Delivered by Data Oil</a:t>
            </a:r>
            <a:endParaRPr lang="en-US" sz="3800" b="1" dirty="0"/>
          </a:p>
        </p:txBody>
      </p:sp>
      <p:sp>
        <p:nvSpPr>
          <p:cNvPr id="4" name="Text 2"/>
          <p:cNvSpPr/>
          <p:nvPr/>
        </p:nvSpPr>
        <p:spPr>
          <a:xfrm>
            <a:off x="660383" y="2805509"/>
            <a:ext cx="5079873" cy="670520"/>
          </a:xfrm>
          <a:prstGeom prst="rect">
            <a:avLst/>
          </a:prstGeom>
          <a:noFill/>
          <a:ln/>
        </p:spPr>
        <p:txBody>
          <a:bodyPr wrap="square" lIns="0" tIns="0" rIns="0" bIns="0" rtlCol="0" anchor="t">
            <a:normAutofit lnSpcReduction="10000"/>
          </a:bodyPr>
          <a:lstStyle/>
          <a:p>
            <a:pPr marL="0" indent="0" algn="l">
              <a:lnSpc>
                <a:spcPct val="92000"/>
              </a:lnSpc>
              <a:buNone/>
            </a:pPr>
            <a:r>
              <a:rPr lang="en-US" sz="2400" dirty="0">
                <a:solidFill>
                  <a:srgbClr val="000000"/>
                </a:solidFill>
                <a:latin typeface="Nanum Myeongjo" pitchFamily="34" charset="0"/>
                <a:ea typeface="Nanum Myeongjo" pitchFamily="34" charset="-122"/>
                <a:cs typeface="Nanum Myeongjo" pitchFamily="34" charset="0"/>
              </a:rPr>
              <a:t>3. Streamlined NLP &amp; Prompt Engineering Pipelines</a:t>
            </a:r>
            <a:endParaRPr lang="en-US" sz="2400" dirty="0"/>
          </a:p>
        </p:txBody>
      </p:sp>
      <p:sp>
        <p:nvSpPr>
          <p:cNvPr id="5" name="Text 3"/>
          <p:cNvSpPr/>
          <p:nvPr/>
        </p:nvSpPr>
        <p:spPr>
          <a:xfrm>
            <a:off x="660383" y="3603030"/>
            <a:ext cx="5079873" cy="1511102"/>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00000"/>
                </a:solidFill>
                <a:latin typeface="Bellota Text" pitchFamily="34" charset="0"/>
                <a:ea typeface="Bellota Text" pitchFamily="34" charset="-122"/>
                <a:cs typeface="Bellota Text" pitchFamily="34" charset="0"/>
              </a:rPr>
              <a:t>Data Oil natively handles query preprocessing for internal specialized engines as well as third-party frontier LLMs. Context retrieval for video and audio frames is now aggregated instantly before feeding into client-facing generative models.</a:t>
            </a:r>
            <a:endParaRPr lang="en-US" sz="1700" dirty="0"/>
          </a:p>
        </p:txBody>
      </p:sp>
      <p:sp>
        <p:nvSpPr>
          <p:cNvPr id="6" name="Text 4"/>
          <p:cNvSpPr/>
          <p:nvPr/>
        </p:nvSpPr>
        <p:spPr>
          <a:xfrm>
            <a:off x="6451439" y="2805509"/>
            <a:ext cx="5079873" cy="670520"/>
          </a:xfrm>
          <a:prstGeom prst="rect">
            <a:avLst/>
          </a:prstGeom>
          <a:noFill/>
          <a:ln/>
        </p:spPr>
        <p:txBody>
          <a:bodyPr wrap="square" lIns="0" tIns="0" rIns="0" bIns="0" rtlCol="0" anchor="t">
            <a:normAutofit lnSpcReduction="10000"/>
          </a:bodyPr>
          <a:lstStyle/>
          <a:p>
            <a:pPr marL="0" indent="0" algn="l">
              <a:lnSpc>
                <a:spcPct val="92000"/>
              </a:lnSpc>
              <a:buNone/>
            </a:pPr>
            <a:r>
              <a:rPr lang="en-US" sz="2400" dirty="0">
                <a:solidFill>
                  <a:srgbClr val="000000"/>
                </a:solidFill>
                <a:latin typeface="Nanum Myeongjo" pitchFamily="34" charset="0"/>
                <a:ea typeface="Nanum Myeongjo" pitchFamily="34" charset="-122"/>
                <a:cs typeface="Nanum Myeongjo" pitchFamily="34" charset="0"/>
              </a:rPr>
              <a:t>4. Hybrid AI Workflows &amp; Human-in-the-Loop Realism</a:t>
            </a:r>
            <a:endParaRPr lang="en-US" sz="2400" dirty="0"/>
          </a:p>
        </p:txBody>
      </p:sp>
      <p:sp>
        <p:nvSpPr>
          <p:cNvPr id="7" name="Text 5"/>
          <p:cNvSpPr/>
          <p:nvPr/>
        </p:nvSpPr>
        <p:spPr>
          <a:xfrm>
            <a:off x="6451439" y="3603030"/>
            <a:ext cx="5079873" cy="1208881"/>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00000"/>
                </a:solidFill>
                <a:latin typeface="Bellota Text" pitchFamily="34" charset="0"/>
                <a:ea typeface="Bellota Text" pitchFamily="34" charset="-122"/>
                <a:cs typeface="Bellota Text" pitchFamily="34" charset="0"/>
              </a:rPr>
              <a:t>Data Oil enables human feedback loops to directly update multimodal intelligence data without full schema re-indexing, accelerating realistic outcome tuning for Moodi’s enterprise clients.</a:t>
            </a:r>
            <a:endParaRPr lang="en-US" sz="1700" dirty="0"/>
          </a:p>
        </p:txBody>
      </p:sp>
      <p:sp>
        <p:nvSpPr>
          <p:cNvPr id="8" name="Shape 6"/>
          <p:cNvSpPr/>
          <p:nvPr/>
        </p:nvSpPr>
        <p:spPr>
          <a:xfrm>
            <a:off x="6089498" y="2526109"/>
            <a:ext cx="12700" cy="2867422"/>
          </a:xfrm>
          <a:prstGeom prst="rect">
            <a:avLst/>
          </a:prstGeom>
          <a:solidFill>
            <a:srgbClr val="B9603C"/>
          </a:solidFill>
          <a:ln/>
        </p:spPr>
        <p:txBody>
          <a:bodyPr/>
          <a:lstStyle/>
          <a:p>
            <a:endParaRPr lang="en-SG"/>
          </a:p>
        </p:txBody>
      </p:sp>
      <p:sp>
        <p:nvSpPr>
          <p:cNvPr id="9" name="Shape 7"/>
          <p:cNvSpPr/>
          <p:nvPr/>
        </p:nvSpPr>
        <p:spPr>
          <a:xfrm>
            <a:off x="0" y="6248400"/>
            <a:ext cx="12191695" cy="609600"/>
          </a:xfrm>
          <a:prstGeom prst="rect">
            <a:avLst/>
          </a:prstGeom>
          <a:solidFill>
            <a:srgbClr val="28523F"/>
          </a:solidFill>
          <a:ln/>
        </p:spPr>
        <p:txBody>
          <a:bodyPr/>
          <a:lstStyle/>
          <a:p>
            <a:endParaRPr lang="en-SG"/>
          </a:p>
        </p:txBody>
      </p:sp>
      <p:sp>
        <p:nvSpPr>
          <p:cNvPr id="10" name="Text 8"/>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11" name="Text 9"/>
          <p:cNvSpPr/>
          <p:nvPr/>
        </p:nvSpPr>
        <p:spPr>
          <a:xfrm>
            <a:off x="11630925" y="6466086"/>
            <a:ext cx="560770"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08 / 10</a:t>
            </a:r>
            <a:endParaRPr lang="en-US" sz="10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bg1"/>
          </a:solidFill>
          <a:ln/>
        </p:spPr>
        <p:txBody>
          <a:bodyPr/>
          <a:lstStyle/>
          <a:p>
            <a:endParaRPr lang="en-SG"/>
          </a:p>
        </p:txBody>
      </p:sp>
      <p:sp>
        <p:nvSpPr>
          <p:cNvPr id="3" name="Text 1"/>
          <p:cNvSpPr/>
          <p:nvPr/>
        </p:nvSpPr>
        <p:spPr>
          <a:xfrm>
            <a:off x="609585" y="554518"/>
            <a:ext cx="10972526" cy="530820"/>
          </a:xfrm>
          <a:prstGeom prst="rect">
            <a:avLst/>
          </a:prstGeom>
          <a:noFill/>
          <a:ln/>
        </p:spPr>
        <p:txBody>
          <a:bodyPr wrap="none" lIns="0" tIns="0" rIns="0" bIns="0" rtlCol="0" anchor="t"/>
          <a:lstStyle/>
          <a:p>
            <a:pPr marL="0" indent="0" algn="l">
              <a:lnSpc>
                <a:spcPct val="92000"/>
              </a:lnSpc>
              <a:buNone/>
            </a:pPr>
            <a:r>
              <a:rPr lang="en-US" sz="3800" b="1" dirty="0">
                <a:solidFill>
                  <a:srgbClr val="000000"/>
                </a:solidFill>
                <a:latin typeface="Nanum Myeongjo" pitchFamily="34" charset="0"/>
                <a:ea typeface="Nanum Myeongjo" pitchFamily="34" charset="-122"/>
                <a:cs typeface="Nanum Myeongjo" pitchFamily="34" charset="0"/>
              </a:rPr>
              <a:t>Quantitative Business &amp; Technical Impact</a:t>
            </a:r>
            <a:endParaRPr lang="en-US" sz="3800" b="1" dirty="0"/>
          </a:p>
        </p:txBody>
      </p:sp>
      <p:sp>
        <p:nvSpPr>
          <p:cNvPr id="4" name="Text 2"/>
          <p:cNvSpPr/>
          <p:nvPr/>
        </p:nvSpPr>
        <p:spPr>
          <a:xfrm>
            <a:off x="609585" y="1719362"/>
            <a:ext cx="5181470" cy="670520"/>
          </a:xfrm>
          <a:prstGeom prst="rect">
            <a:avLst/>
          </a:prstGeom>
          <a:noFill/>
          <a:ln/>
        </p:spPr>
        <p:txBody>
          <a:bodyPr wrap="square" lIns="0" tIns="0" rIns="0" bIns="0" rtlCol="0" anchor="t">
            <a:normAutofit lnSpcReduction="10000"/>
          </a:bodyPr>
          <a:lstStyle/>
          <a:p>
            <a:pPr marL="0" indent="0" algn="l">
              <a:lnSpc>
                <a:spcPct val="92000"/>
              </a:lnSpc>
              <a:buNone/>
            </a:pPr>
            <a:r>
              <a:rPr lang="en-US" sz="4800" dirty="0">
                <a:solidFill>
                  <a:srgbClr val="000000"/>
                </a:solidFill>
                <a:latin typeface="Nanum Myeongjo" pitchFamily="34" charset="0"/>
                <a:ea typeface="Nanum Myeongjo" pitchFamily="34" charset="-122"/>
                <a:cs typeface="Nanum Myeongjo" pitchFamily="34" charset="0"/>
              </a:rPr>
              <a:t>80%</a:t>
            </a:r>
            <a:r>
              <a:rPr lang="en-US" sz="2000" dirty="0">
                <a:solidFill>
                  <a:srgbClr val="000000"/>
                </a:solidFill>
                <a:latin typeface="Nanum Myeongjo" pitchFamily="34" charset="0"/>
                <a:ea typeface="Nanum Myeongjo" pitchFamily="34" charset="-122"/>
                <a:cs typeface="Nanum Myeongjo" pitchFamily="34" charset="0"/>
              </a:rPr>
              <a:t> Infrastructure Cost Reduction:</a:t>
            </a:r>
            <a:endParaRPr lang="en-US" sz="2000" dirty="0"/>
          </a:p>
        </p:txBody>
      </p:sp>
      <p:sp>
        <p:nvSpPr>
          <p:cNvPr id="5" name="Text 3"/>
          <p:cNvSpPr/>
          <p:nvPr/>
        </p:nvSpPr>
        <p:spPr>
          <a:xfrm>
            <a:off x="609585" y="2516882"/>
            <a:ext cx="5181470" cy="746522"/>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Consolidating nodes, network egress between databases, and redundant compute clusters slashed cloud infrastructure bills by 80%.</a:t>
            </a:r>
            <a:endParaRPr lang="en-US" sz="1400" dirty="0"/>
          </a:p>
        </p:txBody>
      </p:sp>
      <p:sp>
        <p:nvSpPr>
          <p:cNvPr id="6" name="Text 4"/>
          <p:cNvSpPr/>
          <p:nvPr/>
        </p:nvSpPr>
        <p:spPr>
          <a:xfrm>
            <a:off x="6400640" y="1843782"/>
            <a:ext cx="5181470" cy="670520"/>
          </a:xfrm>
          <a:prstGeom prst="rect">
            <a:avLst/>
          </a:prstGeom>
          <a:noFill/>
          <a:ln/>
        </p:spPr>
        <p:txBody>
          <a:bodyPr wrap="square" lIns="0" tIns="0" rIns="0" bIns="0" rtlCol="0" anchor="t">
            <a:normAutofit lnSpcReduction="10000"/>
          </a:bodyPr>
          <a:lstStyle/>
          <a:p>
            <a:pPr marL="0" indent="0" algn="l">
              <a:lnSpc>
                <a:spcPct val="92000"/>
              </a:lnSpc>
              <a:buNone/>
            </a:pPr>
            <a:r>
              <a:rPr lang="en-US" sz="4800" dirty="0">
                <a:solidFill>
                  <a:srgbClr val="000000"/>
                </a:solidFill>
                <a:latin typeface="Nanum Myeongjo" pitchFamily="34" charset="0"/>
                <a:ea typeface="Nanum Myeongjo" pitchFamily="34" charset="-122"/>
                <a:cs typeface="Nanum Myeongjo" pitchFamily="34" charset="0"/>
              </a:rPr>
              <a:t>40%</a:t>
            </a:r>
            <a:r>
              <a:rPr lang="en-US" sz="2000" dirty="0">
                <a:solidFill>
                  <a:srgbClr val="000000"/>
                </a:solidFill>
                <a:latin typeface="Nanum Myeongjo" pitchFamily="34" charset="0"/>
                <a:ea typeface="Nanum Myeongjo" pitchFamily="34" charset="-122"/>
                <a:cs typeface="Nanum Myeongjo" pitchFamily="34" charset="0"/>
              </a:rPr>
              <a:t> Database Cost Savings:</a:t>
            </a:r>
            <a:endParaRPr lang="en-US" sz="2000" dirty="0"/>
          </a:p>
        </p:txBody>
      </p:sp>
      <p:sp>
        <p:nvSpPr>
          <p:cNvPr id="7" name="Text 5"/>
          <p:cNvSpPr/>
          <p:nvPr/>
        </p:nvSpPr>
        <p:spPr>
          <a:xfrm>
            <a:off x="6400640" y="2641302"/>
            <a:ext cx="5181470" cy="497681"/>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Eliminating specialized licensing, maintenance, and multi-vendor operations reduced database expenses by 40%.</a:t>
            </a:r>
            <a:endParaRPr lang="en-US" sz="1400" dirty="0"/>
          </a:p>
        </p:txBody>
      </p:sp>
      <p:sp>
        <p:nvSpPr>
          <p:cNvPr id="8" name="Text 6"/>
          <p:cNvSpPr/>
          <p:nvPr/>
        </p:nvSpPr>
        <p:spPr>
          <a:xfrm>
            <a:off x="609585" y="4308673"/>
            <a:ext cx="5181470" cy="670520"/>
          </a:xfrm>
          <a:prstGeom prst="rect">
            <a:avLst/>
          </a:prstGeom>
          <a:noFill/>
          <a:ln/>
        </p:spPr>
        <p:txBody>
          <a:bodyPr wrap="square" lIns="0" tIns="0" rIns="0" bIns="0" rtlCol="0" anchor="t">
            <a:normAutofit lnSpcReduction="10000"/>
          </a:bodyPr>
          <a:lstStyle/>
          <a:p>
            <a:pPr marL="0" indent="0" algn="l">
              <a:lnSpc>
                <a:spcPct val="92000"/>
              </a:lnSpc>
              <a:buNone/>
            </a:pPr>
            <a:r>
              <a:rPr lang="en-US" sz="4800" dirty="0">
                <a:solidFill>
                  <a:srgbClr val="000000"/>
                </a:solidFill>
                <a:latin typeface="Nanum Myeongjo" pitchFamily="34" charset="0"/>
                <a:ea typeface="Nanum Myeongjo" pitchFamily="34" charset="-122"/>
                <a:cs typeface="Nanum Myeongjo" pitchFamily="34" charset="0"/>
              </a:rPr>
              <a:t>80%</a:t>
            </a:r>
            <a:r>
              <a:rPr lang="en-US" sz="2000" dirty="0">
                <a:solidFill>
                  <a:srgbClr val="000000"/>
                </a:solidFill>
                <a:latin typeface="Nanum Myeongjo" pitchFamily="34" charset="0"/>
                <a:ea typeface="Nanum Myeongjo" pitchFamily="34" charset="-122"/>
                <a:cs typeface="Nanum Myeongjo" pitchFamily="34" charset="0"/>
              </a:rPr>
              <a:t> Reduction in System Complexity:</a:t>
            </a:r>
            <a:endParaRPr lang="en-US" sz="2000" dirty="0"/>
          </a:p>
        </p:txBody>
      </p:sp>
      <p:sp>
        <p:nvSpPr>
          <p:cNvPr id="9" name="Text 7"/>
          <p:cNvSpPr/>
          <p:nvPr/>
        </p:nvSpPr>
        <p:spPr>
          <a:xfrm>
            <a:off x="609585" y="5106194"/>
            <a:ext cx="5181470" cy="746522"/>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Developers and data engineers now interact with a single unified query interface rather than orchestrating complex multi-database synchronization.</a:t>
            </a:r>
            <a:endParaRPr lang="en-US" sz="1400" dirty="0"/>
          </a:p>
        </p:txBody>
      </p:sp>
      <p:sp>
        <p:nvSpPr>
          <p:cNvPr id="10" name="Text 8"/>
          <p:cNvSpPr/>
          <p:nvPr/>
        </p:nvSpPr>
        <p:spPr>
          <a:xfrm>
            <a:off x="6400640" y="4168973"/>
            <a:ext cx="5181470" cy="949920"/>
          </a:xfrm>
          <a:prstGeom prst="rect">
            <a:avLst/>
          </a:prstGeom>
          <a:noFill/>
          <a:ln/>
        </p:spPr>
        <p:txBody>
          <a:bodyPr wrap="square" lIns="0" tIns="0" rIns="0" bIns="0" rtlCol="0" anchor="t">
            <a:normAutofit lnSpcReduction="10000"/>
          </a:bodyPr>
          <a:lstStyle/>
          <a:p>
            <a:pPr marL="0" indent="0" algn="l">
              <a:lnSpc>
                <a:spcPct val="92000"/>
              </a:lnSpc>
              <a:buNone/>
            </a:pPr>
            <a:r>
              <a:rPr lang="en-US" sz="4800" dirty="0">
                <a:solidFill>
                  <a:srgbClr val="000000"/>
                </a:solidFill>
                <a:latin typeface="Nanum Myeongjo" pitchFamily="34" charset="0"/>
                <a:ea typeface="Nanum Myeongjo" pitchFamily="34" charset="-122"/>
                <a:cs typeface="Nanum Myeongjo" pitchFamily="34" charset="0"/>
              </a:rPr>
              <a:t>40%</a:t>
            </a:r>
            <a:r>
              <a:rPr lang="en-US" sz="2000" dirty="0">
                <a:solidFill>
                  <a:srgbClr val="000000"/>
                </a:solidFill>
                <a:latin typeface="Nanum Myeongjo" pitchFamily="34" charset="0"/>
                <a:ea typeface="Nanum Myeongjo" pitchFamily="34" charset="-122"/>
                <a:cs typeface="Nanum Myeongjo" pitchFamily="34" charset="0"/>
              </a:rPr>
              <a:t> Faster Customer Project Completion:</a:t>
            </a:r>
            <a:endParaRPr lang="en-US" sz="2000" dirty="0"/>
          </a:p>
        </p:txBody>
      </p:sp>
      <p:sp>
        <p:nvSpPr>
          <p:cNvPr id="11" name="Text 9"/>
          <p:cNvSpPr/>
          <p:nvPr/>
        </p:nvSpPr>
        <p:spPr>
          <a:xfrm>
            <a:off x="6400640" y="5245894"/>
            <a:ext cx="5181470" cy="746522"/>
          </a:xfrm>
          <a:prstGeom prst="rect">
            <a:avLst/>
          </a:prstGeom>
          <a:noFill/>
          <a:ln/>
        </p:spPr>
        <p:txBody>
          <a:bodyPr wrap="square" lIns="0" tIns="0" rIns="0" bIns="0" rtlCol="0" anchor="t">
            <a:normAutofit/>
          </a:bodyPr>
          <a:lstStyle/>
          <a:p>
            <a:pPr marL="0" indent="0" algn="l">
              <a:lnSpc>
                <a:spcPct val="117000"/>
              </a:lnSpc>
              <a:buNone/>
            </a:pPr>
            <a:r>
              <a:rPr lang="en-US" sz="1400" dirty="0">
                <a:solidFill>
                  <a:srgbClr val="000000"/>
                </a:solidFill>
                <a:latin typeface="Bellota Text" pitchFamily="34" charset="0"/>
                <a:ea typeface="Bellota Text" pitchFamily="34" charset="-122"/>
                <a:cs typeface="Bellota Text" pitchFamily="34" charset="0"/>
              </a:rPr>
              <a:t>Sub-millisecond query performance and streamlined prompt assembly directly accelerated Moodi's end-to-end media analysis deliverables for enterprise clients.</a:t>
            </a:r>
            <a:endParaRPr lang="en-US" sz="1400" dirty="0"/>
          </a:p>
        </p:txBody>
      </p:sp>
      <p:sp>
        <p:nvSpPr>
          <p:cNvPr id="12" name="Shape 10"/>
          <p:cNvSpPr/>
          <p:nvPr/>
        </p:nvSpPr>
        <p:spPr>
          <a:xfrm>
            <a:off x="6089498" y="1196777"/>
            <a:ext cx="12700" cy="2589312"/>
          </a:xfrm>
          <a:prstGeom prst="rect">
            <a:avLst/>
          </a:prstGeom>
          <a:solidFill>
            <a:srgbClr val="1D2A1E"/>
          </a:solidFill>
          <a:ln/>
        </p:spPr>
        <p:txBody>
          <a:bodyPr/>
          <a:lstStyle/>
          <a:p>
            <a:endParaRPr lang="en-SG"/>
          </a:p>
        </p:txBody>
      </p:sp>
      <p:sp>
        <p:nvSpPr>
          <p:cNvPr id="13" name="Shape 11"/>
          <p:cNvSpPr/>
          <p:nvPr/>
        </p:nvSpPr>
        <p:spPr>
          <a:xfrm>
            <a:off x="609585" y="3779738"/>
            <a:ext cx="5486263" cy="12700"/>
          </a:xfrm>
          <a:prstGeom prst="rect">
            <a:avLst/>
          </a:prstGeom>
          <a:solidFill>
            <a:srgbClr val="1D2A1E"/>
          </a:solidFill>
          <a:ln/>
        </p:spPr>
        <p:txBody>
          <a:bodyPr/>
          <a:lstStyle/>
          <a:p>
            <a:endParaRPr lang="en-SG"/>
          </a:p>
        </p:txBody>
      </p:sp>
      <p:sp>
        <p:nvSpPr>
          <p:cNvPr id="14" name="Shape 12"/>
          <p:cNvSpPr/>
          <p:nvPr/>
        </p:nvSpPr>
        <p:spPr>
          <a:xfrm>
            <a:off x="6089498" y="3786088"/>
            <a:ext cx="12700" cy="2589312"/>
          </a:xfrm>
          <a:prstGeom prst="rect">
            <a:avLst/>
          </a:prstGeom>
          <a:solidFill>
            <a:srgbClr val="1D2A1E"/>
          </a:solidFill>
          <a:ln/>
        </p:spPr>
        <p:txBody>
          <a:bodyPr/>
          <a:lstStyle/>
          <a:p>
            <a:endParaRPr lang="en-SG"/>
          </a:p>
        </p:txBody>
      </p:sp>
      <p:sp>
        <p:nvSpPr>
          <p:cNvPr id="15" name="Shape 13"/>
          <p:cNvSpPr/>
          <p:nvPr/>
        </p:nvSpPr>
        <p:spPr>
          <a:xfrm>
            <a:off x="6095848" y="3779738"/>
            <a:ext cx="5486263" cy="12700"/>
          </a:xfrm>
          <a:prstGeom prst="rect">
            <a:avLst/>
          </a:prstGeom>
          <a:solidFill>
            <a:srgbClr val="1D2A1E"/>
          </a:solidFill>
          <a:ln/>
        </p:spPr>
        <p:txBody>
          <a:bodyPr/>
          <a:lstStyle/>
          <a:p>
            <a:endParaRPr lang="en-SG"/>
          </a:p>
        </p:txBody>
      </p:sp>
      <p:sp>
        <p:nvSpPr>
          <p:cNvPr id="16" name="Shape 14"/>
          <p:cNvSpPr/>
          <p:nvPr/>
        </p:nvSpPr>
        <p:spPr>
          <a:xfrm>
            <a:off x="0" y="6248400"/>
            <a:ext cx="12191695" cy="609600"/>
          </a:xfrm>
          <a:prstGeom prst="rect">
            <a:avLst/>
          </a:prstGeom>
          <a:solidFill>
            <a:srgbClr val="28523F"/>
          </a:solidFill>
          <a:ln/>
        </p:spPr>
        <p:txBody>
          <a:bodyPr/>
          <a:lstStyle/>
          <a:p>
            <a:endParaRPr lang="en-SG"/>
          </a:p>
        </p:txBody>
      </p:sp>
      <p:sp>
        <p:nvSpPr>
          <p:cNvPr id="17" name="Text 15"/>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18" name="Text 16"/>
          <p:cNvSpPr/>
          <p:nvPr/>
        </p:nvSpPr>
        <p:spPr>
          <a:xfrm>
            <a:off x="11628643" y="6466086"/>
            <a:ext cx="563052" cy="174129"/>
          </a:xfrm>
          <a:prstGeom prst="rect">
            <a:avLst/>
          </a:prstGeom>
          <a:noFill/>
          <a:ln/>
        </p:spPr>
        <p:txBody>
          <a:bodyPr wrap="none" lIns="0" tIns="0" rIns="0" bIns="0" rtlCol="0" anchor="ct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09 / 10</a:t>
            </a:r>
            <a:endParaRPr lang="en-US" sz="10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AE3D3"/>
        </a:solidFill>
        <a:effectLst/>
      </p:bgPr>
    </p:bg>
    <p:spTree>
      <p:nvGrpSpPr>
        <p:cNvPr id="1" name=""/>
        <p:cNvGrpSpPr/>
        <p:nvPr/>
      </p:nvGrpSpPr>
      <p:grpSpPr>
        <a:xfrm>
          <a:off x="0" y="0"/>
          <a:ext cx="0" cy="0"/>
          <a:chOff x="0" y="0"/>
          <a:chExt cx="0" cy="0"/>
        </a:xfrm>
      </p:grpSpPr>
      <p:sp>
        <p:nvSpPr>
          <p:cNvPr id="2" name="Shape 0"/>
          <p:cNvSpPr/>
          <p:nvPr/>
        </p:nvSpPr>
        <p:spPr>
          <a:xfrm>
            <a:off x="0" y="0"/>
            <a:ext cx="7315017" cy="6858000"/>
          </a:xfrm>
          <a:prstGeom prst="rect">
            <a:avLst/>
          </a:prstGeom>
          <a:solidFill>
            <a:schemeClr val="bg1"/>
          </a:solidFill>
          <a:ln/>
        </p:spPr>
        <p:txBody>
          <a:bodyPr/>
          <a:lstStyle/>
          <a:p>
            <a:endParaRPr lang="en-SG"/>
          </a:p>
        </p:txBody>
      </p:sp>
      <p:sp>
        <p:nvSpPr>
          <p:cNvPr id="3" name="Text 1"/>
          <p:cNvSpPr/>
          <p:nvPr/>
        </p:nvSpPr>
        <p:spPr>
          <a:xfrm>
            <a:off x="660383" y="1123303"/>
            <a:ext cx="6146646" cy="1117600"/>
          </a:xfrm>
          <a:prstGeom prst="rect">
            <a:avLst/>
          </a:prstGeom>
          <a:noFill/>
          <a:ln/>
        </p:spPr>
        <p:txBody>
          <a:bodyPr wrap="square" lIns="0" tIns="0" rIns="0" bIns="0" rtlCol="0" anchor="t">
            <a:normAutofit/>
          </a:bodyPr>
          <a:lstStyle/>
          <a:p>
            <a:pPr marL="0" indent="0" algn="l">
              <a:lnSpc>
                <a:spcPct val="92000"/>
              </a:lnSpc>
              <a:buNone/>
            </a:pPr>
            <a:r>
              <a:rPr lang="en-US" sz="4000" b="1" dirty="0">
                <a:solidFill>
                  <a:srgbClr val="000000"/>
                </a:solidFill>
                <a:latin typeface="Nanum Myeongjo" pitchFamily="34" charset="0"/>
                <a:ea typeface="Nanum Myeongjo" pitchFamily="34" charset="-122"/>
                <a:cs typeface="Nanum Myeongjo" pitchFamily="34" charset="0"/>
              </a:rPr>
              <a:t>Conclusion &amp; Outlook</a:t>
            </a:r>
            <a:endParaRPr lang="en-US" sz="4000" b="1" dirty="0"/>
          </a:p>
        </p:txBody>
      </p:sp>
      <p:sp>
        <p:nvSpPr>
          <p:cNvPr id="4" name="Shape 2"/>
          <p:cNvSpPr/>
          <p:nvPr/>
        </p:nvSpPr>
        <p:spPr>
          <a:xfrm>
            <a:off x="660383" y="1949450"/>
            <a:ext cx="2028278" cy="19050"/>
          </a:xfrm>
          <a:prstGeom prst="roundRect">
            <a:avLst>
              <a:gd name="adj" fmla="val 49999"/>
            </a:avLst>
          </a:prstGeom>
          <a:solidFill>
            <a:srgbClr val="B9603C"/>
          </a:solidFill>
          <a:ln/>
        </p:spPr>
        <p:txBody>
          <a:bodyPr/>
          <a:lstStyle/>
          <a:p>
            <a:endParaRPr lang="en-SG"/>
          </a:p>
        </p:txBody>
      </p:sp>
      <p:sp>
        <p:nvSpPr>
          <p:cNvPr id="5" name="Text 3"/>
          <p:cNvSpPr/>
          <p:nvPr/>
        </p:nvSpPr>
        <p:spPr>
          <a:xfrm>
            <a:off x="660383" y="2540198"/>
            <a:ext cx="6146646" cy="3180953"/>
          </a:xfrm>
          <a:prstGeom prst="rect">
            <a:avLst/>
          </a:prstGeom>
          <a:noFill/>
          <a:ln/>
        </p:spPr>
        <p:txBody>
          <a:bodyPr wrap="square" lIns="0" tIns="0" rIns="0" bIns="0" rtlCol="0" anchor="t">
            <a:normAutofit/>
          </a:bodyPr>
          <a:lstStyle/>
          <a:p>
            <a:pPr marL="0" indent="0" algn="l">
              <a:lnSpc>
                <a:spcPct val="117000"/>
              </a:lnSpc>
              <a:spcAft>
                <a:spcPts val="1200"/>
              </a:spcAft>
              <a:buNone/>
            </a:pPr>
            <a:r>
              <a:rPr lang="en-US" sz="1700" dirty="0">
                <a:solidFill>
                  <a:srgbClr val="000000"/>
                </a:solidFill>
                <a:latin typeface="Bellota Text" pitchFamily="34" charset="0"/>
                <a:ea typeface="Bellota Text" pitchFamily="34" charset="-122"/>
                <a:cs typeface="Bellota Text" pitchFamily="34" charset="0"/>
              </a:rPr>
              <a:t>By replacing a complex, high-overhead 4-database architecture with </a:t>
            </a:r>
            <a:r>
              <a:rPr lang="en-US" sz="1700" b="1" dirty="0">
                <a:solidFill>
                  <a:srgbClr val="000000"/>
                </a:solidFill>
                <a:latin typeface="Bellota Text Bold" pitchFamily="34" charset="0"/>
                <a:ea typeface="Bellota Text Bold" pitchFamily="34" charset="-122"/>
                <a:cs typeface="Bellota Text Bold" pitchFamily="34" charset="0"/>
              </a:rPr>
              <a:t>Data Oil</a:t>
            </a:r>
            <a:r>
              <a:rPr lang="en-US" sz="1700" dirty="0">
                <a:solidFill>
                  <a:srgbClr val="000000"/>
                </a:solidFill>
                <a:latin typeface="Bellota Text" pitchFamily="34" charset="0"/>
                <a:ea typeface="Bellota Text" pitchFamily="34" charset="-122"/>
                <a:cs typeface="Bellota Text" pitchFamily="34" charset="0"/>
              </a:rPr>
              <a:t>, Moodi successfully solved its media intelligence scaling challenges. Moodi can now ingest, cross-link, and analyze millions of per-frame audio, visual, and sentiment records with unprecedented speed and efficiency.</a:t>
            </a:r>
            <a:endParaRPr lang="en-US" sz="1700" dirty="0"/>
          </a:p>
          <a:p>
            <a:pPr marL="0" indent="0" algn="l">
              <a:lnSpc>
                <a:spcPct val="117000"/>
              </a:lnSpc>
              <a:buNone/>
            </a:pPr>
            <a:r>
              <a:rPr lang="en-US" sz="1700" dirty="0">
                <a:solidFill>
                  <a:srgbClr val="000000"/>
                </a:solidFill>
                <a:latin typeface="Bellota Text" pitchFamily="34" charset="0"/>
                <a:ea typeface="Bellota Text" pitchFamily="34" charset="-122"/>
                <a:cs typeface="Bellota Text" pitchFamily="34" charset="0"/>
              </a:rPr>
              <a:t>With an </a:t>
            </a:r>
            <a:r>
              <a:rPr lang="en-US" sz="1700" b="1" dirty="0">
                <a:solidFill>
                  <a:srgbClr val="000000"/>
                </a:solidFill>
                <a:latin typeface="Bellota Text Bold" pitchFamily="34" charset="0"/>
                <a:ea typeface="Bellota Text Bold" pitchFamily="34" charset="-122"/>
                <a:cs typeface="Bellota Text Bold" pitchFamily="34" charset="0"/>
              </a:rPr>
              <a:t>80% drop in infrastructure charges</a:t>
            </a:r>
            <a:r>
              <a:rPr lang="en-US" sz="1700" dirty="0">
                <a:solidFill>
                  <a:srgbClr val="000000"/>
                </a:solidFill>
                <a:latin typeface="Bellota Text" pitchFamily="34" charset="0"/>
                <a:ea typeface="Bellota Text" pitchFamily="34" charset="-122"/>
                <a:cs typeface="Bellota Text" pitchFamily="34" charset="0"/>
              </a:rPr>
              <a:t> and </a:t>
            </a:r>
            <a:r>
              <a:rPr lang="en-US" sz="1700" b="1" dirty="0">
                <a:solidFill>
                  <a:srgbClr val="000000"/>
                </a:solidFill>
                <a:latin typeface="Bellota Text Bold" pitchFamily="34" charset="0"/>
                <a:ea typeface="Bellota Text Bold" pitchFamily="34" charset="-122"/>
                <a:cs typeface="Bellota Text Bold" pitchFamily="34" charset="0"/>
              </a:rPr>
              <a:t>40% faster execution cycles</a:t>
            </a:r>
            <a:r>
              <a:rPr lang="en-US" sz="1700" dirty="0">
                <a:solidFill>
                  <a:srgbClr val="000000"/>
                </a:solidFill>
                <a:latin typeface="Bellota Text" pitchFamily="34" charset="0"/>
                <a:ea typeface="Bellota Text" pitchFamily="34" charset="-122"/>
                <a:cs typeface="Bellota Text" pitchFamily="34" charset="0"/>
              </a:rPr>
              <a:t>, Moodi is uniquely positioned to lead the next generation of Hybrid AI media analytics delivering deep emotional resonance, brand sentiment, and generative insights at enterprise scale.</a:t>
            </a:r>
            <a:endParaRPr lang="en-US" sz="1700" dirty="0"/>
          </a:p>
        </p:txBody>
      </p:sp>
      <p:pic>
        <p:nvPicPr>
          <p:cNvPr id="6" name="Image 0" descr="preencoded.png"/>
          <p:cNvPicPr>
            <a:picLocks noChangeAspect="1"/>
          </p:cNvPicPr>
          <p:nvPr/>
        </p:nvPicPr>
        <p:blipFill>
          <a:blip r:embed="rId3"/>
          <a:stretch>
            <a:fillRect/>
          </a:stretch>
        </p:blipFill>
        <p:spPr>
          <a:xfrm>
            <a:off x="7315017" y="0"/>
            <a:ext cx="4876678" cy="6858000"/>
          </a:xfrm>
          <a:prstGeom prst="rect">
            <a:avLst/>
          </a:prstGeom>
        </p:spPr>
      </p:pic>
      <p:sp>
        <p:nvSpPr>
          <p:cNvPr id="7" name="Shape 4"/>
          <p:cNvSpPr/>
          <p:nvPr/>
        </p:nvSpPr>
        <p:spPr>
          <a:xfrm>
            <a:off x="0" y="6248400"/>
            <a:ext cx="12191695" cy="609600"/>
          </a:xfrm>
          <a:prstGeom prst="rect">
            <a:avLst/>
          </a:prstGeom>
          <a:solidFill>
            <a:srgbClr val="28523F"/>
          </a:solidFill>
          <a:ln/>
        </p:spPr>
        <p:txBody>
          <a:bodyPr/>
          <a:lstStyle/>
          <a:p>
            <a:endParaRPr lang="en-SG"/>
          </a:p>
        </p:txBody>
      </p:sp>
      <p:sp>
        <p:nvSpPr>
          <p:cNvPr id="8" name="Text 5"/>
          <p:cNvSpPr/>
          <p:nvPr/>
        </p:nvSpPr>
        <p:spPr>
          <a:xfrm>
            <a:off x="177895" y="6379071"/>
            <a:ext cx="3945335" cy="348258"/>
          </a:xfrm>
          <a:prstGeom prst="rect">
            <a:avLst/>
          </a:prstGeom>
          <a:noFill/>
          <a:ln/>
        </p:spPr>
        <p:txBody>
          <a:bodyPr wrap="square" lIns="0" tIns="0" rIns="0" bIns="0" rtlCol="0" anchor="ctr">
            <a:normAutofit/>
          </a:bodyPr>
          <a:lstStyle/>
          <a:p>
            <a:pPr marL="0" indent="0" algn="l">
              <a:lnSpc>
                <a:spcPct val="117000"/>
              </a:lnSpc>
              <a:buNone/>
            </a:pPr>
            <a:r>
              <a:rPr lang="en-US" sz="1000" dirty="0">
                <a:solidFill>
                  <a:schemeClr val="bg1"/>
                </a:solidFill>
                <a:latin typeface="Bellota Text" pitchFamily="34" charset="0"/>
                <a:ea typeface="Bellota Text" pitchFamily="34" charset="-122"/>
                <a:cs typeface="Bellota Text" pitchFamily="34" charset="0"/>
              </a:rPr>
              <a:t>Case Study: Transforming Media Intelligence &amp;amp; Multimodal Analytics with DataOil.tech</a:t>
            </a:r>
            <a:endParaRPr lang="en-US" sz="1000" dirty="0">
              <a:solidFill>
                <a:schemeClr val="bg1"/>
              </a:solidFill>
            </a:endParaRPr>
          </a:p>
        </p:txBody>
      </p:sp>
      <p:sp>
        <p:nvSpPr>
          <p:cNvPr id="9" name="Text 6"/>
          <p:cNvSpPr/>
          <p:nvPr/>
        </p:nvSpPr>
        <p:spPr>
          <a:xfrm>
            <a:off x="5916564" y="6466086"/>
            <a:ext cx="968252" cy="174129"/>
          </a:xfrm>
          <a:prstGeom prst="rect">
            <a:avLst/>
          </a:prstGeom>
          <a:noFill/>
          <a:ln/>
        </p:spPr>
        <p:txBody>
          <a:bodyPr wrap="none" lIns="0" tIns="0" rIns="0" bIns="0" rtlCol="0" anchor="ctr"/>
          <a:lstStyle/>
          <a:p>
            <a:pPr marL="0" indent="0" algn="l">
              <a:lnSpc>
                <a:spcPct val="117000"/>
              </a:lnSpc>
              <a:buNone/>
            </a:pPr>
            <a:r>
              <a:rPr lang="en-US" sz="1000" dirty="0">
                <a:solidFill>
                  <a:srgbClr val="635A4B"/>
                </a:solidFill>
                <a:latin typeface="Bellota Text" pitchFamily="34" charset="0"/>
                <a:ea typeface="Bellota Text" pitchFamily="34" charset="-122"/>
                <a:cs typeface="Bellota Text" pitchFamily="34" charset="0"/>
              </a:rPr>
              <a:t>10 / 10</a:t>
            </a:r>
            <a:endParaRPr lang="en-US" sz="1000" dirty="0"/>
          </a:p>
        </p:txBody>
      </p:sp>
      <p:pic>
        <p:nvPicPr>
          <p:cNvPr id="11" name="Picture 10" descr="The image is of an empty, white canvas.&#10;&#10;AI-generated content may be incorrect.">
            <a:extLst>
              <a:ext uri="{FF2B5EF4-FFF2-40B4-BE49-F238E27FC236}">
                <a16:creationId xmlns:a16="http://schemas.microsoft.com/office/drawing/2014/main" id="{618DBB08-6052-97CD-ED77-41671184CF54}"/>
              </a:ext>
            </a:extLst>
          </p:cNvPr>
          <p:cNvPicPr>
            <a:picLocks noChangeAspect="1"/>
          </p:cNvPicPr>
          <p:nvPr/>
        </p:nvPicPr>
        <p:blipFill>
          <a:blip r:embed="rId4"/>
          <a:stretch>
            <a:fillRect/>
          </a:stretch>
        </p:blipFill>
        <p:spPr>
          <a:xfrm>
            <a:off x="11497098" y="6327701"/>
            <a:ext cx="475097" cy="47509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1167</Words>
  <Application>Microsoft Office PowerPoint</Application>
  <PresentationFormat>Widescreen</PresentationFormat>
  <Paragraphs>96</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Nanum Myeongjo</vt:lpstr>
      <vt:lpstr>Aptos</vt:lpstr>
      <vt:lpstr>Calibri</vt:lpstr>
      <vt:lpstr>Arial</vt:lpstr>
      <vt:lpstr>Bellota Text</vt:lpstr>
      <vt:lpstr>Bellota Text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Linda Worthington</cp:lastModifiedBy>
  <cp:revision>1</cp:revision>
  <dcterms:created xsi:type="dcterms:W3CDTF">2026-10-22T04:39:20Z</dcterms:created>
  <dcterms:modified xsi:type="dcterms:W3CDTF">2026-10-22T05:01:27Z</dcterms:modified>
</cp:coreProperties>
</file>